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7" r:id="rId8"/>
    <p:sldId id="268" r:id="rId9"/>
    <p:sldId id="271" r:id="rId11"/>
    <p:sldId id="270" r:id="rId12"/>
    <p:sldId id="272" r:id="rId13"/>
    <p:sldId id="273" r:id="rId14"/>
    <p:sldId id="275" r:id="rId15"/>
    <p:sldId id="274" r:id="rId16"/>
    <p:sldId id="277" r:id="rId17"/>
    <p:sldId id="278" r:id="rId18"/>
    <p:sldId id="279" r:id="rId19"/>
    <p:sldId id="265" r:id="rId20"/>
  </p:sldIdLst>
  <p:sldSz cx="18288000" cy="10287000"/>
  <p:notesSz cx="6858000" cy="9144000"/>
  <p:embeddedFontLst>
    <p:embeddedFont>
      <p:font typeface="Fredoka" panose="02000000000000000000"/>
      <p:regular r:id="rId24"/>
    </p:embeddedFont>
    <p:embeddedFont>
      <p:font typeface="Canva Sans" panose="020B0503030501040103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  <p:embeddedFont>
      <p:font typeface="ＭＳ Ｐゴシック" panose="020B0600070205080204" charset="-128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61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9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5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886441" y="-195663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1409700" y="271780"/>
            <a:ext cx="15961995" cy="9195435"/>
            <a:chOff x="0" y="0"/>
            <a:chExt cx="3817425" cy="15162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7425" cy="1516296"/>
            </a:xfrm>
            <a:custGeom>
              <a:avLst/>
              <a:gdLst/>
              <a:ahLst/>
              <a:cxnLst/>
              <a:rect l="l" t="t" r="r" b="b"/>
              <a:pathLst>
                <a:path w="3817425" h="1516296">
                  <a:moveTo>
                    <a:pt x="27241" y="0"/>
                  </a:moveTo>
                  <a:lnTo>
                    <a:pt x="3790184" y="0"/>
                  </a:lnTo>
                  <a:cubicBezTo>
                    <a:pt x="3797409" y="0"/>
                    <a:pt x="3804338" y="2870"/>
                    <a:pt x="3809446" y="7979"/>
                  </a:cubicBezTo>
                  <a:cubicBezTo>
                    <a:pt x="3814555" y="13087"/>
                    <a:pt x="3817425" y="20016"/>
                    <a:pt x="3817425" y="27241"/>
                  </a:cubicBezTo>
                  <a:lnTo>
                    <a:pt x="3817425" y="1489055"/>
                  </a:lnTo>
                  <a:cubicBezTo>
                    <a:pt x="3817425" y="1496280"/>
                    <a:pt x="3814555" y="1503209"/>
                    <a:pt x="3809446" y="1508318"/>
                  </a:cubicBezTo>
                  <a:cubicBezTo>
                    <a:pt x="3804338" y="1513426"/>
                    <a:pt x="3797409" y="1516296"/>
                    <a:pt x="3790184" y="1516296"/>
                  </a:cubicBezTo>
                  <a:lnTo>
                    <a:pt x="27241" y="1516296"/>
                  </a:lnTo>
                  <a:cubicBezTo>
                    <a:pt x="20016" y="1516296"/>
                    <a:pt x="13087" y="1513426"/>
                    <a:pt x="7979" y="1508318"/>
                  </a:cubicBezTo>
                  <a:cubicBezTo>
                    <a:pt x="2870" y="1503209"/>
                    <a:pt x="0" y="1496280"/>
                    <a:pt x="0" y="1489055"/>
                  </a:cubicBezTo>
                  <a:lnTo>
                    <a:pt x="0" y="27241"/>
                  </a:lnTo>
                  <a:cubicBezTo>
                    <a:pt x="0" y="20016"/>
                    <a:pt x="2870" y="13087"/>
                    <a:pt x="7979" y="7979"/>
                  </a:cubicBezTo>
                  <a:cubicBezTo>
                    <a:pt x="13087" y="2870"/>
                    <a:pt x="20016" y="0"/>
                    <a:pt x="272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817425" cy="15543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5621190" y="7810528"/>
            <a:ext cx="3491675" cy="2806037"/>
          </a:xfrm>
          <a:custGeom>
            <a:avLst/>
            <a:gdLst/>
            <a:ahLst/>
            <a:cxnLst/>
            <a:rect l="l" t="t" r="r" b="b"/>
            <a:pathLst>
              <a:path w="3491675" h="2806037">
                <a:moveTo>
                  <a:pt x="0" y="0"/>
                </a:moveTo>
                <a:lnTo>
                  <a:pt x="3491675" y="0"/>
                </a:lnTo>
                <a:lnTo>
                  <a:pt x="3491675" y="2806037"/>
                </a:lnTo>
                <a:lnTo>
                  <a:pt x="0" y="2806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52400" y="6895960"/>
            <a:ext cx="2903060" cy="3856723"/>
          </a:xfrm>
          <a:custGeom>
            <a:avLst/>
            <a:gdLst/>
            <a:ahLst/>
            <a:cxnLst/>
            <a:rect l="l" t="t" r="r" b="b"/>
            <a:pathLst>
              <a:path w="2903060" h="3856723">
                <a:moveTo>
                  <a:pt x="0" y="0"/>
                </a:moveTo>
                <a:lnTo>
                  <a:pt x="2903060" y="0"/>
                </a:lnTo>
                <a:lnTo>
                  <a:pt x="2903060" y="3856723"/>
                </a:lnTo>
                <a:lnTo>
                  <a:pt x="0" y="38567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188335" y="4305300"/>
            <a:ext cx="12895580" cy="171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345"/>
              </a:lnSpc>
            </a:pPr>
            <a:r>
              <a:rPr lang="en-US" sz="5400" b="1">
                <a:solidFill>
                  <a:srgbClr val="A86147"/>
                </a:solidFill>
                <a:latin typeface="Calibri" panose="020F0502020204030204" charset="0"/>
                <a:ea typeface="Fredoka" panose="02000000000000000000"/>
                <a:cs typeface="Calibri" panose="020F0502020204030204" charset="0"/>
                <a:sym typeface="Fredoka" panose="02000000000000000000"/>
              </a:rPr>
              <a:t>XÂY DỰNG WEBSITE QUẢN LÝ THƯ VIỆN</a:t>
            </a:r>
            <a:endParaRPr lang="en-US" sz="5400" b="1">
              <a:solidFill>
                <a:srgbClr val="A86147"/>
              </a:solidFill>
              <a:latin typeface="Calibri" panose="020F0502020204030204" charset="0"/>
              <a:ea typeface="Fredoka" panose="02000000000000000000"/>
              <a:cs typeface="Calibri" panose="020F0502020204030204" charset="0"/>
              <a:sym typeface="Fredoka" panose="02000000000000000000"/>
            </a:endParaRPr>
          </a:p>
        </p:txBody>
      </p:sp>
      <p:pic>
        <p:nvPicPr>
          <p:cNvPr id="16" name="Picture 15" descr="Logo_Trường_Đại_học_Trà_Vinh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419100"/>
            <a:ext cx="1979295" cy="1979295"/>
          </a:xfrm>
          <a:prstGeom prst="rect">
            <a:avLst/>
          </a:prstGeom>
        </p:spPr>
      </p:pic>
      <p:sp>
        <p:nvSpPr>
          <p:cNvPr id="19" name="TextBox 17"/>
          <p:cNvSpPr txBox="1"/>
          <p:nvPr/>
        </p:nvSpPr>
        <p:spPr>
          <a:xfrm>
            <a:off x="2819400" y="6134100"/>
            <a:ext cx="6376035" cy="2411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05"/>
              </a:lnSpc>
            </a:pPr>
            <a:r>
              <a:rPr lang="en-US" altLang="en-US" sz="2800">
                <a:solidFill>
                  <a:srgbClr val="A86147"/>
                </a:solidFill>
                <a:latin typeface="Arial" panose="020B0604020202020204" pitchFamily="34" charset="0"/>
                <a:ea typeface="Fredoka" panose="02000000000000000000"/>
                <a:cs typeface="Arial" panose="020B0604020202020204" pitchFamily="34" charset="0"/>
                <a:sym typeface="Fredoka" panose="02000000000000000000"/>
              </a:rPr>
              <a:t>Giảng viên h</a:t>
            </a:r>
            <a:r>
              <a:rPr lang="" altLang="en-US" sz="2800">
                <a:solidFill>
                  <a:srgbClr val="A86147"/>
                </a:solidFill>
                <a:latin typeface="Arial" panose="020B0604020202020204" pitchFamily="34" charset="0"/>
                <a:ea typeface="Fredoka" panose="02000000000000000000"/>
                <a:cs typeface="Arial" panose="020B0604020202020204" pitchFamily="34" charset="0"/>
                <a:sym typeface="Fredoka" panose="02000000000000000000"/>
              </a:rPr>
              <a:t>ư</a:t>
            </a:r>
            <a:r>
              <a:rPr lang="en-US" altLang="en-US" sz="2800">
                <a:solidFill>
                  <a:srgbClr val="A86147"/>
                </a:solidFill>
                <a:latin typeface="Arial" panose="020B0604020202020204" pitchFamily="34" charset="0"/>
                <a:ea typeface="Fredoka" panose="02000000000000000000"/>
                <a:cs typeface="Arial" panose="020B0604020202020204" pitchFamily="34" charset="0"/>
                <a:sym typeface="Fredoka" panose="02000000000000000000"/>
              </a:rPr>
              <a:t>ớng dẫn:</a:t>
            </a:r>
            <a:endParaRPr lang="en-US" altLang="en-US" sz="2800">
              <a:solidFill>
                <a:srgbClr val="A86147"/>
              </a:solidFill>
              <a:latin typeface="Arial" panose="020B0604020202020204" pitchFamily="34" charset="0"/>
              <a:ea typeface="Fredoka" panose="02000000000000000000"/>
              <a:cs typeface="Arial" panose="020B0604020202020204" pitchFamily="34" charset="0"/>
              <a:sym typeface="Fredoka" panose="02000000000000000000"/>
            </a:endParaRPr>
          </a:p>
          <a:p>
            <a:pPr algn="ctr">
              <a:lnSpc>
                <a:spcPts val="9405"/>
              </a:lnSpc>
            </a:pPr>
            <a:r>
              <a:rPr lang="en-US" altLang="en-US" sz="2800">
                <a:solidFill>
                  <a:srgbClr val="A86147"/>
                </a:solidFill>
                <a:latin typeface="Arial" panose="020B0604020202020204" pitchFamily="34" charset="0"/>
                <a:ea typeface="Fredoka" panose="02000000000000000000"/>
                <a:cs typeface="Arial" panose="020B0604020202020204" pitchFamily="34" charset="0"/>
                <a:sym typeface="Fredoka" panose="02000000000000000000"/>
              </a:rPr>
              <a:t>ThS. Nguyễn Hoàng Duy Thiện</a:t>
            </a:r>
            <a:endParaRPr lang="en-US" altLang="en-US" sz="2800">
              <a:solidFill>
                <a:srgbClr val="A86147"/>
              </a:solidFill>
              <a:latin typeface="Arial" panose="020B0604020202020204" pitchFamily="34" charset="0"/>
              <a:ea typeface="Fredoka" panose="02000000000000000000"/>
              <a:cs typeface="Arial" panose="020B0604020202020204" pitchFamily="34" charset="0"/>
              <a:sym typeface="Fredoka" panose="02000000000000000000"/>
            </a:endParaRPr>
          </a:p>
        </p:txBody>
      </p:sp>
      <p:sp>
        <p:nvSpPr>
          <p:cNvPr id="20" name="TextBox 17"/>
          <p:cNvSpPr txBox="1"/>
          <p:nvPr/>
        </p:nvSpPr>
        <p:spPr>
          <a:xfrm>
            <a:off x="9525000" y="6134100"/>
            <a:ext cx="6731635" cy="3618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05"/>
              </a:lnSpc>
            </a:pPr>
            <a:r>
              <a:rPr lang="en-US" altLang="en-US" sz="2800">
                <a:solidFill>
                  <a:srgbClr val="A86147"/>
                </a:solidFill>
                <a:latin typeface="Arial" panose="020B0604020202020204" pitchFamily="34" charset="0"/>
                <a:ea typeface="Fredoka" panose="02000000000000000000"/>
                <a:cs typeface="Arial" panose="020B0604020202020204" pitchFamily="34" charset="0"/>
                <a:sym typeface="Fredoka" panose="02000000000000000000"/>
              </a:rPr>
              <a:t>Sinh viên thực hiện:</a:t>
            </a:r>
            <a:endParaRPr lang="en-US" altLang="en-US" sz="2800">
              <a:solidFill>
                <a:srgbClr val="A86147"/>
              </a:solidFill>
              <a:latin typeface="Arial" panose="020B0604020202020204" pitchFamily="34" charset="0"/>
              <a:ea typeface="Fredoka" panose="02000000000000000000"/>
              <a:cs typeface="Arial" panose="020B0604020202020204" pitchFamily="34" charset="0"/>
              <a:sym typeface="Fredoka" panose="02000000000000000000"/>
            </a:endParaRPr>
          </a:p>
          <a:p>
            <a:pPr algn="ctr">
              <a:lnSpc>
                <a:spcPts val="9405"/>
              </a:lnSpc>
            </a:pPr>
            <a:r>
              <a:rPr lang="en-US" altLang="en-US" sz="2800">
                <a:solidFill>
                  <a:srgbClr val="A86147"/>
                </a:solidFill>
                <a:latin typeface="Arial" panose="020B0604020202020204" pitchFamily="34" charset="0"/>
                <a:ea typeface="Fredoka" panose="02000000000000000000"/>
                <a:cs typeface="Arial" panose="020B0604020202020204" pitchFamily="34" charset="0"/>
                <a:sym typeface="Fredoka" panose="02000000000000000000"/>
              </a:rPr>
              <a:t>Phạm Minh Nhật</a:t>
            </a:r>
            <a:endParaRPr lang="en-US" altLang="en-US" sz="2800">
              <a:solidFill>
                <a:srgbClr val="A86147"/>
              </a:solidFill>
              <a:latin typeface="Arial" panose="020B0604020202020204" pitchFamily="34" charset="0"/>
              <a:ea typeface="Fredoka" panose="02000000000000000000"/>
              <a:cs typeface="Arial" panose="020B0604020202020204" pitchFamily="34" charset="0"/>
              <a:sym typeface="Fredoka" panose="02000000000000000000"/>
            </a:endParaRPr>
          </a:p>
          <a:p>
            <a:pPr algn="ctr">
              <a:lnSpc>
                <a:spcPts val="9405"/>
              </a:lnSpc>
            </a:pPr>
            <a:endParaRPr lang="en-US" altLang="en-US" sz="2800">
              <a:solidFill>
                <a:srgbClr val="A86147"/>
              </a:solidFill>
              <a:latin typeface="Arial" panose="020B0604020202020204" pitchFamily="34" charset="0"/>
              <a:ea typeface="Fredoka" panose="02000000000000000000"/>
              <a:cs typeface="Arial" panose="020B0604020202020204" pitchFamily="34" charset="0"/>
              <a:sym typeface="Fredoka" panose="02000000000000000000"/>
            </a:endParaRPr>
          </a:p>
        </p:txBody>
      </p:sp>
      <p:sp>
        <p:nvSpPr>
          <p:cNvPr id="22" name="TextBox 17"/>
          <p:cNvSpPr txBox="1"/>
          <p:nvPr/>
        </p:nvSpPr>
        <p:spPr>
          <a:xfrm>
            <a:off x="3048000" y="419100"/>
            <a:ext cx="6636385" cy="12179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9405"/>
              </a:lnSpc>
            </a:pP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ea typeface="Fredoka" panose="02000000000000000000"/>
                <a:cs typeface="Arial" panose="020B0604020202020204" pitchFamily="34" charset="0"/>
                <a:sym typeface="Fredoka" panose="02000000000000000000"/>
              </a:rPr>
              <a:t>TR</a:t>
            </a:r>
            <a:r>
              <a:rPr lang="" altLang="en-US" sz="2400">
                <a:solidFill>
                  <a:schemeClr val="tx1"/>
                </a:solidFill>
                <a:latin typeface="Arial" panose="020B0604020202020204" pitchFamily="34" charset="0"/>
                <a:ea typeface="Fredoka" panose="02000000000000000000"/>
                <a:cs typeface="Arial" panose="020B0604020202020204" pitchFamily="34" charset="0"/>
                <a:sym typeface="Fredoka" panose="02000000000000000000"/>
              </a:rPr>
              <a:t>Ư</a:t>
            </a: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ea typeface="Fredoka" panose="02000000000000000000"/>
                <a:cs typeface="Arial" panose="020B0604020202020204" pitchFamily="34" charset="0"/>
                <a:sym typeface="Fredoka" panose="02000000000000000000"/>
              </a:rPr>
              <a:t>ỜNG KỸ THUẬT V</a:t>
            </a:r>
            <a:r>
              <a:rPr lang="" altLang="en-US" sz="2400">
                <a:solidFill>
                  <a:schemeClr val="tx1"/>
                </a:solidFill>
                <a:latin typeface="Arial" panose="020B0604020202020204" pitchFamily="34" charset="0"/>
                <a:ea typeface="Fredoka" panose="02000000000000000000"/>
                <a:cs typeface="Arial" panose="020B0604020202020204" pitchFamily="34" charset="0"/>
                <a:sym typeface="Fredoka" panose="02000000000000000000"/>
              </a:rPr>
              <a:t>À</a:t>
            </a: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ea typeface="Fredoka" panose="02000000000000000000"/>
                <a:cs typeface="Arial" panose="020B0604020202020204" pitchFamily="34" charset="0"/>
                <a:sym typeface="Fredoka" panose="02000000000000000000"/>
              </a:rPr>
              <a:t> CÔNG NGHỆ</a:t>
            </a: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ea typeface="Fredoka" panose="02000000000000000000"/>
              <a:cs typeface="Arial" panose="020B0604020202020204" pitchFamily="34" charset="0"/>
              <a:sym typeface="Fredoka" panose="02000000000000000000"/>
            </a:endParaRPr>
          </a:p>
          <a:p>
            <a:pPr algn="ctr">
              <a:lnSpc>
                <a:spcPts val="9405"/>
              </a:lnSpc>
            </a:pP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ea typeface="Fredoka" panose="02000000000000000000"/>
              <a:cs typeface="Arial" panose="020B0604020202020204" pitchFamily="34" charset="0"/>
              <a:sym typeface="Fredoka" panose="02000000000000000000"/>
            </a:endParaRPr>
          </a:p>
        </p:txBody>
      </p:sp>
      <p:sp>
        <p:nvSpPr>
          <p:cNvPr id="25" name="TextBox 17"/>
          <p:cNvSpPr txBox="1"/>
          <p:nvPr/>
        </p:nvSpPr>
        <p:spPr>
          <a:xfrm>
            <a:off x="3048000" y="1028700"/>
            <a:ext cx="5752465" cy="107442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9405"/>
              </a:lnSpc>
            </a:pPr>
            <a:r>
              <a:rPr lang="en-US" altLang="en-US" sz="2400" b="1">
                <a:solidFill>
                  <a:schemeClr val="tx1"/>
                </a:solidFill>
                <a:latin typeface="Arial" panose="020B0604020202020204" pitchFamily="34" charset="0"/>
                <a:ea typeface="Fredoka" panose="02000000000000000000"/>
                <a:cs typeface="Arial" panose="020B0604020202020204" pitchFamily="34" charset="0"/>
                <a:sym typeface="Fredoka" panose="02000000000000000000"/>
              </a:rPr>
              <a:t>KHOA CÔNG NGHỆ THÔNG TIN</a:t>
            </a:r>
            <a:endParaRPr lang="en-US" altLang="en-US" sz="2400" b="1">
              <a:solidFill>
                <a:schemeClr val="tx1"/>
              </a:solidFill>
              <a:latin typeface="Arial" panose="020B0604020202020204" pitchFamily="34" charset="0"/>
              <a:ea typeface="Fredoka" panose="02000000000000000000"/>
              <a:cs typeface="Arial" panose="020B0604020202020204" pitchFamily="34" charset="0"/>
              <a:sym typeface="Fredoka" panose="02000000000000000000"/>
            </a:endParaRPr>
          </a:p>
        </p:txBody>
      </p:sp>
      <p:sp>
        <p:nvSpPr>
          <p:cNvPr id="26" name="TextBox 17"/>
          <p:cNvSpPr txBox="1"/>
          <p:nvPr/>
        </p:nvSpPr>
        <p:spPr>
          <a:xfrm>
            <a:off x="4074313" y="2323902"/>
            <a:ext cx="11282512" cy="2411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5"/>
              </a:lnSpc>
            </a:pPr>
            <a:r>
              <a:rPr lang="en-US" altLang="en-US" sz="2800">
                <a:solidFill>
                  <a:srgbClr val="A86147"/>
                </a:solidFill>
                <a:latin typeface="Arial" panose="020B0604020202020204" pitchFamily="34" charset="0"/>
                <a:ea typeface="Fredoka" panose="02000000000000000000"/>
                <a:cs typeface="Arial" panose="020B0604020202020204" pitchFamily="34" charset="0"/>
                <a:sym typeface="Fredoka" panose="02000000000000000000"/>
              </a:rPr>
              <a:t>THỰC TẬP ĐỒ ÁN CHUYÊN NGÀNH </a:t>
            </a:r>
            <a:endParaRPr lang="en-US" altLang="en-US" sz="2800">
              <a:solidFill>
                <a:srgbClr val="A86147"/>
              </a:solidFill>
              <a:latin typeface="Arial" panose="020B0604020202020204" pitchFamily="34" charset="0"/>
              <a:ea typeface="Fredoka" panose="02000000000000000000"/>
              <a:cs typeface="Arial" panose="020B0604020202020204" pitchFamily="34" charset="0"/>
              <a:sym typeface="Fredoka" panose="02000000000000000000"/>
            </a:endParaRPr>
          </a:p>
          <a:p>
            <a:pPr algn="ctr">
              <a:lnSpc>
                <a:spcPts val="9405"/>
              </a:lnSpc>
            </a:pPr>
            <a:r>
              <a:rPr lang="en-US" altLang="en-US" sz="2800">
                <a:solidFill>
                  <a:srgbClr val="A86147"/>
                </a:solidFill>
                <a:latin typeface="Arial" panose="020B0604020202020204" pitchFamily="34" charset="0"/>
                <a:ea typeface="Fredoka" panose="02000000000000000000"/>
                <a:cs typeface="Arial" panose="020B0604020202020204" pitchFamily="34" charset="0"/>
                <a:sym typeface="Fredoka" panose="02000000000000000000"/>
              </a:rPr>
              <a:t>HỌC KỲ I, N</a:t>
            </a:r>
            <a:r>
              <a:rPr lang="" altLang="en-US" sz="2800">
                <a:solidFill>
                  <a:srgbClr val="A86147"/>
                </a:solidFill>
                <a:latin typeface="Arial" panose="020B0604020202020204" pitchFamily="34" charset="0"/>
                <a:ea typeface="Fredoka" panose="02000000000000000000"/>
                <a:cs typeface="Arial" panose="020B0604020202020204" pitchFamily="34" charset="0"/>
                <a:sym typeface="Fredoka" panose="02000000000000000000"/>
              </a:rPr>
              <a:t>Ă</a:t>
            </a:r>
            <a:r>
              <a:rPr lang="en-US" altLang="en-US" sz="2800">
                <a:solidFill>
                  <a:srgbClr val="A86147"/>
                </a:solidFill>
                <a:latin typeface="Arial" panose="020B0604020202020204" pitchFamily="34" charset="0"/>
                <a:ea typeface="Fredoka" panose="02000000000000000000"/>
                <a:cs typeface="Arial" panose="020B0604020202020204" pitchFamily="34" charset="0"/>
                <a:sym typeface="Fredoka" panose="02000000000000000000"/>
              </a:rPr>
              <a:t>M HỌC 2025-2026</a:t>
            </a:r>
            <a:endParaRPr lang="en-US" altLang="en-US" sz="2800">
              <a:solidFill>
                <a:srgbClr val="A86147"/>
              </a:solidFill>
              <a:latin typeface="Arial" panose="020B0604020202020204" pitchFamily="34" charset="0"/>
              <a:ea typeface="Fredoka" panose="02000000000000000000"/>
              <a:cs typeface="Arial" panose="020B0604020202020204" pitchFamily="34" charset="0"/>
              <a:sym typeface="Fredoka" panose="020000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769601" y="-69298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1946275" y="874395"/>
            <a:ext cx="14394815" cy="1664335"/>
            <a:chOff x="0" y="0"/>
            <a:chExt cx="3791275" cy="440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91275" cy="440575"/>
            </a:xfrm>
            <a:custGeom>
              <a:avLst/>
              <a:gdLst/>
              <a:ahLst/>
              <a:cxnLst/>
              <a:rect l="l" t="t" r="r" b="b"/>
              <a:pathLst>
                <a:path w="3791275" h="440575">
                  <a:moveTo>
                    <a:pt x="27429" y="0"/>
                  </a:moveTo>
                  <a:lnTo>
                    <a:pt x="3763846" y="0"/>
                  </a:lnTo>
                  <a:cubicBezTo>
                    <a:pt x="3771121" y="0"/>
                    <a:pt x="3778098" y="2890"/>
                    <a:pt x="3783242" y="8034"/>
                  </a:cubicBezTo>
                  <a:cubicBezTo>
                    <a:pt x="3788385" y="13178"/>
                    <a:pt x="3791275" y="20154"/>
                    <a:pt x="3791275" y="27429"/>
                  </a:cubicBezTo>
                  <a:lnTo>
                    <a:pt x="3791275" y="413146"/>
                  </a:lnTo>
                  <a:cubicBezTo>
                    <a:pt x="3791275" y="420421"/>
                    <a:pt x="3788385" y="427397"/>
                    <a:pt x="3783242" y="432541"/>
                  </a:cubicBezTo>
                  <a:cubicBezTo>
                    <a:pt x="3778098" y="437685"/>
                    <a:pt x="3771121" y="440575"/>
                    <a:pt x="3763846" y="440575"/>
                  </a:cubicBezTo>
                  <a:lnTo>
                    <a:pt x="27429" y="440575"/>
                  </a:lnTo>
                  <a:cubicBezTo>
                    <a:pt x="20154" y="440575"/>
                    <a:pt x="13178" y="437685"/>
                    <a:pt x="8034" y="432541"/>
                  </a:cubicBezTo>
                  <a:cubicBezTo>
                    <a:pt x="2890" y="427397"/>
                    <a:pt x="0" y="420421"/>
                    <a:pt x="0" y="413146"/>
                  </a:cubicBezTo>
                  <a:lnTo>
                    <a:pt x="0" y="27429"/>
                  </a:lnTo>
                  <a:cubicBezTo>
                    <a:pt x="0" y="20154"/>
                    <a:pt x="2890" y="13178"/>
                    <a:pt x="8034" y="8034"/>
                  </a:cubicBezTo>
                  <a:cubicBezTo>
                    <a:pt x="13178" y="2890"/>
                    <a:pt x="20154" y="0"/>
                    <a:pt x="274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91275" cy="478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234315" y="2610485"/>
            <a:ext cx="17101820" cy="7936230"/>
            <a:chOff x="0" y="0"/>
            <a:chExt cx="1825252" cy="13263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5252" cy="1326395"/>
            </a:xfrm>
            <a:custGeom>
              <a:avLst/>
              <a:gdLst/>
              <a:ahLst/>
              <a:cxnLst/>
              <a:rect l="l" t="t" r="r" b="b"/>
              <a:pathLst>
                <a:path w="1825252" h="1326395">
                  <a:moveTo>
                    <a:pt x="56973" y="0"/>
                  </a:moveTo>
                  <a:lnTo>
                    <a:pt x="1768279" y="0"/>
                  </a:lnTo>
                  <a:cubicBezTo>
                    <a:pt x="1799744" y="0"/>
                    <a:pt x="1825252" y="25508"/>
                    <a:pt x="1825252" y="56973"/>
                  </a:cubicBezTo>
                  <a:lnTo>
                    <a:pt x="1825252" y="1269421"/>
                  </a:lnTo>
                  <a:cubicBezTo>
                    <a:pt x="1825252" y="1300887"/>
                    <a:pt x="1799744" y="1326395"/>
                    <a:pt x="1768279" y="1326395"/>
                  </a:cubicBezTo>
                  <a:lnTo>
                    <a:pt x="56973" y="1326395"/>
                  </a:lnTo>
                  <a:cubicBezTo>
                    <a:pt x="41863" y="1326395"/>
                    <a:pt x="27372" y="1320392"/>
                    <a:pt x="16687" y="1309707"/>
                  </a:cubicBezTo>
                  <a:cubicBezTo>
                    <a:pt x="6003" y="1299023"/>
                    <a:pt x="0" y="1284532"/>
                    <a:pt x="0" y="1269421"/>
                  </a:cubicBezTo>
                  <a:lnTo>
                    <a:pt x="0" y="56973"/>
                  </a:lnTo>
                  <a:cubicBezTo>
                    <a:pt x="0" y="25508"/>
                    <a:pt x="25508" y="0"/>
                    <a:pt x="569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25252" cy="1364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77825" y="2610485"/>
            <a:ext cx="16958310" cy="76415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Giao diện đăng nhập/đăng ký:</a:t>
            </a:r>
            <a:endParaRPr lang="en-US" altLang="en-US" sz="3600" b="1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571500" indent="-5715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Giao diện 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đă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ng nhập cho ng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ời dùng.</a:t>
            </a: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571500" indent="-5715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Cơ chế phân quyền sau khi 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đă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ng nhập thành công.</a:t>
            </a: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895600" y="1790700"/>
            <a:ext cx="13797280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ts val="2870"/>
              </a:lnSpc>
              <a:buFont typeface="Arial" panose="020B0604020202020204" pitchFamily="34" charset="0"/>
              <a:buNone/>
            </a:pPr>
            <a:r>
              <a:rPr lang="en-US" altLang="en-US" sz="782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rPr>
              <a:t>4. Kết quả thực nghiệm</a:t>
            </a:r>
            <a:endParaRPr lang="en-US" sz="7820">
              <a:solidFill>
                <a:srgbClr val="A86147"/>
              </a:solidFill>
              <a:latin typeface="Fredoka" panose="02000000000000000000"/>
              <a:ea typeface="Fredoka" panose="02000000000000000000"/>
              <a:cs typeface="Fredoka" panose="02000000000000000000"/>
              <a:sym typeface="Fredoka" panose="02000000000000000000"/>
            </a:endParaRPr>
          </a:p>
        </p:txBody>
      </p:sp>
      <p:pic>
        <p:nvPicPr>
          <p:cNvPr id="267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457700"/>
            <a:ext cx="6421755" cy="5926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600" y="4381500"/>
            <a:ext cx="7115810" cy="583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769601" y="-69298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1946275" y="874395"/>
            <a:ext cx="14394815" cy="1664335"/>
            <a:chOff x="0" y="0"/>
            <a:chExt cx="3791275" cy="440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91275" cy="440575"/>
            </a:xfrm>
            <a:custGeom>
              <a:avLst/>
              <a:gdLst/>
              <a:ahLst/>
              <a:cxnLst/>
              <a:rect l="l" t="t" r="r" b="b"/>
              <a:pathLst>
                <a:path w="3791275" h="440575">
                  <a:moveTo>
                    <a:pt x="27429" y="0"/>
                  </a:moveTo>
                  <a:lnTo>
                    <a:pt x="3763846" y="0"/>
                  </a:lnTo>
                  <a:cubicBezTo>
                    <a:pt x="3771121" y="0"/>
                    <a:pt x="3778098" y="2890"/>
                    <a:pt x="3783242" y="8034"/>
                  </a:cubicBezTo>
                  <a:cubicBezTo>
                    <a:pt x="3788385" y="13178"/>
                    <a:pt x="3791275" y="20154"/>
                    <a:pt x="3791275" y="27429"/>
                  </a:cubicBezTo>
                  <a:lnTo>
                    <a:pt x="3791275" y="413146"/>
                  </a:lnTo>
                  <a:cubicBezTo>
                    <a:pt x="3791275" y="420421"/>
                    <a:pt x="3788385" y="427397"/>
                    <a:pt x="3783242" y="432541"/>
                  </a:cubicBezTo>
                  <a:cubicBezTo>
                    <a:pt x="3778098" y="437685"/>
                    <a:pt x="3771121" y="440575"/>
                    <a:pt x="3763846" y="440575"/>
                  </a:cubicBezTo>
                  <a:lnTo>
                    <a:pt x="27429" y="440575"/>
                  </a:lnTo>
                  <a:cubicBezTo>
                    <a:pt x="20154" y="440575"/>
                    <a:pt x="13178" y="437685"/>
                    <a:pt x="8034" y="432541"/>
                  </a:cubicBezTo>
                  <a:cubicBezTo>
                    <a:pt x="2890" y="427397"/>
                    <a:pt x="0" y="420421"/>
                    <a:pt x="0" y="413146"/>
                  </a:cubicBezTo>
                  <a:lnTo>
                    <a:pt x="0" y="27429"/>
                  </a:lnTo>
                  <a:cubicBezTo>
                    <a:pt x="0" y="20154"/>
                    <a:pt x="2890" y="13178"/>
                    <a:pt x="8034" y="8034"/>
                  </a:cubicBezTo>
                  <a:cubicBezTo>
                    <a:pt x="13178" y="2890"/>
                    <a:pt x="20154" y="0"/>
                    <a:pt x="274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91275" cy="478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234315" y="2610485"/>
            <a:ext cx="17101820" cy="7936230"/>
            <a:chOff x="0" y="0"/>
            <a:chExt cx="1825252" cy="13263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5252" cy="1326395"/>
            </a:xfrm>
            <a:custGeom>
              <a:avLst/>
              <a:gdLst/>
              <a:ahLst/>
              <a:cxnLst/>
              <a:rect l="l" t="t" r="r" b="b"/>
              <a:pathLst>
                <a:path w="1825252" h="1326395">
                  <a:moveTo>
                    <a:pt x="56973" y="0"/>
                  </a:moveTo>
                  <a:lnTo>
                    <a:pt x="1768279" y="0"/>
                  </a:lnTo>
                  <a:cubicBezTo>
                    <a:pt x="1799744" y="0"/>
                    <a:pt x="1825252" y="25508"/>
                    <a:pt x="1825252" y="56973"/>
                  </a:cubicBezTo>
                  <a:lnTo>
                    <a:pt x="1825252" y="1269421"/>
                  </a:lnTo>
                  <a:cubicBezTo>
                    <a:pt x="1825252" y="1300887"/>
                    <a:pt x="1799744" y="1326395"/>
                    <a:pt x="1768279" y="1326395"/>
                  </a:cubicBezTo>
                  <a:lnTo>
                    <a:pt x="56973" y="1326395"/>
                  </a:lnTo>
                  <a:cubicBezTo>
                    <a:pt x="41863" y="1326395"/>
                    <a:pt x="27372" y="1320392"/>
                    <a:pt x="16687" y="1309707"/>
                  </a:cubicBezTo>
                  <a:cubicBezTo>
                    <a:pt x="6003" y="1299023"/>
                    <a:pt x="0" y="1284532"/>
                    <a:pt x="0" y="1269421"/>
                  </a:cubicBezTo>
                  <a:lnTo>
                    <a:pt x="0" y="56973"/>
                  </a:lnTo>
                  <a:cubicBezTo>
                    <a:pt x="0" y="25508"/>
                    <a:pt x="25508" y="0"/>
                    <a:pt x="569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25252" cy="1364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77825" y="2610485"/>
            <a:ext cx="16958310" cy="76415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Giao diện Tìm kiếm sách:</a:t>
            </a:r>
            <a:endParaRPr lang="en-US" altLang="en-US" sz="3600" b="1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571500" indent="-5715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Tìm kiếm sách theo tên, tác giả và theo thể loại.</a:t>
            </a: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571500" indent="-5715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Xem chi tiết</a:t>
            </a:r>
            <a:r>
              <a:rPr 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: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 tên sách, mã sách, mã giá sách, tác giả, n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ă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m xuất bản, mã kệ sách.</a:t>
            </a: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895600" y="1790700"/>
            <a:ext cx="13797280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ts val="2870"/>
              </a:lnSpc>
              <a:buFont typeface="Arial" panose="020B0604020202020204" pitchFamily="34" charset="0"/>
              <a:buNone/>
            </a:pPr>
            <a:r>
              <a:rPr lang="en-US" altLang="en-US" sz="782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rPr>
              <a:t>4. Kết quả thực nghiệm</a:t>
            </a:r>
            <a:endParaRPr lang="en-US" sz="7820">
              <a:solidFill>
                <a:srgbClr val="A86147"/>
              </a:solidFill>
              <a:latin typeface="Fredoka" panose="02000000000000000000"/>
              <a:ea typeface="Fredoka" panose="02000000000000000000"/>
              <a:cs typeface="Fredoka" panose="02000000000000000000"/>
              <a:sym typeface="Fredoka" panose="02000000000000000000"/>
            </a:endParaRPr>
          </a:p>
        </p:txBody>
      </p:sp>
      <p:pic>
        <p:nvPicPr>
          <p:cNvPr id="28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25" y="4533900"/>
            <a:ext cx="8479790" cy="5641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135" y="4533900"/>
            <a:ext cx="8348345" cy="5640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769601" y="-69298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1946275" y="874395"/>
            <a:ext cx="14394815" cy="1664335"/>
            <a:chOff x="0" y="0"/>
            <a:chExt cx="3791275" cy="440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91275" cy="440575"/>
            </a:xfrm>
            <a:custGeom>
              <a:avLst/>
              <a:gdLst/>
              <a:ahLst/>
              <a:cxnLst/>
              <a:rect l="l" t="t" r="r" b="b"/>
              <a:pathLst>
                <a:path w="3791275" h="440575">
                  <a:moveTo>
                    <a:pt x="27429" y="0"/>
                  </a:moveTo>
                  <a:lnTo>
                    <a:pt x="3763846" y="0"/>
                  </a:lnTo>
                  <a:cubicBezTo>
                    <a:pt x="3771121" y="0"/>
                    <a:pt x="3778098" y="2890"/>
                    <a:pt x="3783242" y="8034"/>
                  </a:cubicBezTo>
                  <a:cubicBezTo>
                    <a:pt x="3788385" y="13178"/>
                    <a:pt x="3791275" y="20154"/>
                    <a:pt x="3791275" y="27429"/>
                  </a:cubicBezTo>
                  <a:lnTo>
                    <a:pt x="3791275" y="413146"/>
                  </a:lnTo>
                  <a:cubicBezTo>
                    <a:pt x="3791275" y="420421"/>
                    <a:pt x="3788385" y="427397"/>
                    <a:pt x="3783242" y="432541"/>
                  </a:cubicBezTo>
                  <a:cubicBezTo>
                    <a:pt x="3778098" y="437685"/>
                    <a:pt x="3771121" y="440575"/>
                    <a:pt x="3763846" y="440575"/>
                  </a:cubicBezTo>
                  <a:lnTo>
                    <a:pt x="27429" y="440575"/>
                  </a:lnTo>
                  <a:cubicBezTo>
                    <a:pt x="20154" y="440575"/>
                    <a:pt x="13178" y="437685"/>
                    <a:pt x="8034" y="432541"/>
                  </a:cubicBezTo>
                  <a:cubicBezTo>
                    <a:pt x="2890" y="427397"/>
                    <a:pt x="0" y="420421"/>
                    <a:pt x="0" y="413146"/>
                  </a:cubicBezTo>
                  <a:lnTo>
                    <a:pt x="0" y="27429"/>
                  </a:lnTo>
                  <a:cubicBezTo>
                    <a:pt x="0" y="20154"/>
                    <a:pt x="2890" y="13178"/>
                    <a:pt x="8034" y="8034"/>
                  </a:cubicBezTo>
                  <a:cubicBezTo>
                    <a:pt x="13178" y="2890"/>
                    <a:pt x="20154" y="0"/>
                    <a:pt x="274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91275" cy="478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234315" y="2610485"/>
            <a:ext cx="17515840" cy="7936230"/>
            <a:chOff x="0" y="0"/>
            <a:chExt cx="1825252" cy="13263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5252" cy="1326395"/>
            </a:xfrm>
            <a:custGeom>
              <a:avLst/>
              <a:gdLst/>
              <a:ahLst/>
              <a:cxnLst/>
              <a:rect l="l" t="t" r="r" b="b"/>
              <a:pathLst>
                <a:path w="1825252" h="1326395">
                  <a:moveTo>
                    <a:pt x="56973" y="0"/>
                  </a:moveTo>
                  <a:lnTo>
                    <a:pt x="1768279" y="0"/>
                  </a:lnTo>
                  <a:cubicBezTo>
                    <a:pt x="1799744" y="0"/>
                    <a:pt x="1825252" y="25508"/>
                    <a:pt x="1825252" y="56973"/>
                  </a:cubicBezTo>
                  <a:lnTo>
                    <a:pt x="1825252" y="1269421"/>
                  </a:lnTo>
                  <a:cubicBezTo>
                    <a:pt x="1825252" y="1300887"/>
                    <a:pt x="1799744" y="1326395"/>
                    <a:pt x="1768279" y="1326395"/>
                  </a:cubicBezTo>
                  <a:lnTo>
                    <a:pt x="56973" y="1326395"/>
                  </a:lnTo>
                  <a:cubicBezTo>
                    <a:pt x="41863" y="1326395"/>
                    <a:pt x="27372" y="1320392"/>
                    <a:pt x="16687" y="1309707"/>
                  </a:cubicBezTo>
                  <a:cubicBezTo>
                    <a:pt x="6003" y="1299023"/>
                    <a:pt x="0" y="1284532"/>
                    <a:pt x="0" y="1269421"/>
                  </a:cubicBezTo>
                  <a:lnTo>
                    <a:pt x="0" y="56973"/>
                  </a:lnTo>
                  <a:cubicBezTo>
                    <a:pt x="0" y="25508"/>
                    <a:pt x="25508" y="0"/>
                    <a:pt x="569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25252" cy="1364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77825" y="2610485"/>
            <a:ext cx="17233265" cy="76415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Giao diện M</a:t>
            </a:r>
            <a:r>
              <a:rPr lang="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ợn/Trả sách của ng</a:t>
            </a:r>
            <a:r>
              <a:rPr lang="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ời dùng </a:t>
            </a:r>
            <a:r>
              <a:rPr lang="en-US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:</a:t>
            </a:r>
            <a:endParaRPr lang="en-US" altLang="en-US" sz="3600" b="1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indent="457200" algn="just">
              <a:lnSpc>
                <a:spcPts val="4655"/>
              </a:lnSpc>
              <a:buFont typeface="Arial" panose="020B0604020202020204" pitchFamily="34" charset="0"/>
              <a:buNone/>
            </a:pP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Ng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ời dùng truy chọn sách và m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ợn. Hệ thống kiểm tra xem số l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ợng sách còn không, nếu còn thì trừ số l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ợng sách hiện tại và thông báo m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ợn sách thành công. Khi t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rả sách thành công, đánh dấu sách đã trả, tăng số lượng sách, cập nhật trạng thái khi trả thành công.</a:t>
            </a: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indent="457200" algn="just">
              <a:lnSpc>
                <a:spcPts val="4655"/>
              </a:lnSpc>
              <a:buFont typeface="Arial" panose="020B0604020202020204" pitchFamily="34" charset="0"/>
              <a:buNone/>
            </a:pP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895600" y="1790700"/>
            <a:ext cx="13797280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ts val="2870"/>
              </a:lnSpc>
              <a:buFont typeface="Arial" panose="020B0604020202020204" pitchFamily="34" charset="0"/>
              <a:buNone/>
            </a:pPr>
            <a:r>
              <a:rPr lang="en-US" altLang="en-US" sz="782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rPr>
              <a:t>4. Kết quả thực nghiệm</a:t>
            </a:r>
            <a:endParaRPr lang="en-US" sz="7820">
              <a:solidFill>
                <a:srgbClr val="A86147"/>
              </a:solidFill>
              <a:latin typeface="Fredoka" panose="02000000000000000000"/>
              <a:ea typeface="Fredoka" panose="02000000000000000000"/>
              <a:cs typeface="Fredoka" panose="02000000000000000000"/>
              <a:sym typeface="Fredoka" panose="02000000000000000000"/>
            </a:endParaRPr>
          </a:p>
        </p:txBody>
      </p:sp>
      <p:pic>
        <p:nvPicPr>
          <p:cNvPr id="289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914900"/>
            <a:ext cx="11876405" cy="6094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769601" y="-69298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1946275" y="874395"/>
            <a:ext cx="14394815" cy="1664335"/>
            <a:chOff x="0" y="0"/>
            <a:chExt cx="3791275" cy="440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91275" cy="440575"/>
            </a:xfrm>
            <a:custGeom>
              <a:avLst/>
              <a:gdLst/>
              <a:ahLst/>
              <a:cxnLst/>
              <a:rect l="l" t="t" r="r" b="b"/>
              <a:pathLst>
                <a:path w="3791275" h="440575">
                  <a:moveTo>
                    <a:pt x="27429" y="0"/>
                  </a:moveTo>
                  <a:lnTo>
                    <a:pt x="3763846" y="0"/>
                  </a:lnTo>
                  <a:cubicBezTo>
                    <a:pt x="3771121" y="0"/>
                    <a:pt x="3778098" y="2890"/>
                    <a:pt x="3783242" y="8034"/>
                  </a:cubicBezTo>
                  <a:cubicBezTo>
                    <a:pt x="3788385" y="13178"/>
                    <a:pt x="3791275" y="20154"/>
                    <a:pt x="3791275" y="27429"/>
                  </a:cubicBezTo>
                  <a:lnTo>
                    <a:pt x="3791275" y="413146"/>
                  </a:lnTo>
                  <a:cubicBezTo>
                    <a:pt x="3791275" y="420421"/>
                    <a:pt x="3788385" y="427397"/>
                    <a:pt x="3783242" y="432541"/>
                  </a:cubicBezTo>
                  <a:cubicBezTo>
                    <a:pt x="3778098" y="437685"/>
                    <a:pt x="3771121" y="440575"/>
                    <a:pt x="3763846" y="440575"/>
                  </a:cubicBezTo>
                  <a:lnTo>
                    <a:pt x="27429" y="440575"/>
                  </a:lnTo>
                  <a:cubicBezTo>
                    <a:pt x="20154" y="440575"/>
                    <a:pt x="13178" y="437685"/>
                    <a:pt x="8034" y="432541"/>
                  </a:cubicBezTo>
                  <a:cubicBezTo>
                    <a:pt x="2890" y="427397"/>
                    <a:pt x="0" y="420421"/>
                    <a:pt x="0" y="413146"/>
                  </a:cubicBezTo>
                  <a:lnTo>
                    <a:pt x="0" y="27429"/>
                  </a:lnTo>
                  <a:cubicBezTo>
                    <a:pt x="0" y="20154"/>
                    <a:pt x="2890" y="13178"/>
                    <a:pt x="8034" y="8034"/>
                  </a:cubicBezTo>
                  <a:cubicBezTo>
                    <a:pt x="13178" y="2890"/>
                    <a:pt x="20154" y="0"/>
                    <a:pt x="274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91275" cy="478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234315" y="2610485"/>
            <a:ext cx="17515840" cy="7936230"/>
            <a:chOff x="0" y="0"/>
            <a:chExt cx="1825252" cy="13263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5252" cy="1326395"/>
            </a:xfrm>
            <a:custGeom>
              <a:avLst/>
              <a:gdLst/>
              <a:ahLst/>
              <a:cxnLst/>
              <a:rect l="l" t="t" r="r" b="b"/>
              <a:pathLst>
                <a:path w="1825252" h="1326395">
                  <a:moveTo>
                    <a:pt x="56973" y="0"/>
                  </a:moveTo>
                  <a:lnTo>
                    <a:pt x="1768279" y="0"/>
                  </a:lnTo>
                  <a:cubicBezTo>
                    <a:pt x="1799744" y="0"/>
                    <a:pt x="1825252" y="25508"/>
                    <a:pt x="1825252" y="56973"/>
                  </a:cubicBezTo>
                  <a:lnTo>
                    <a:pt x="1825252" y="1269421"/>
                  </a:lnTo>
                  <a:cubicBezTo>
                    <a:pt x="1825252" y="1300887"/>
                    <a:pt x="1799744" y="1326395"/>
                    <a:pt x="1768279" y="1326395"/>
                  </a:cubicBezTo>
                  <a:lnTo>
                    <a:pt x="56973" y="1326395"/>
                  </a:lnTo>
                  <a:cubicBezTo>
                    <a:pt x="41863" y="1326395"/>
                    <a:pt x="27372" y="1320392"/>
                    <a:pt x="16687" y="1309707"/>
                  </a:cubicBezTo>
                  <a:cubicBezTo>
                    <a:pt x="6003" y="1299023"/>
                    <a:pt x="0" y="1284532"/>
                    <a:pt x="0" y="1269421"/>
                  </a:cubicBezTo>
                  <a:lnTo>
                    <a:pt x="0" y="56973"/>
                  </a:lnTo>
                  <a:cubicBezTo>
                    <a:pt x="0" y="25508"/>
                    <a:pt x="25508" y="0"/>
                    <a:pt x="569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25252" cy="1364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77825" y="2610485"/>
            <a:ext cx="17449165" cy="76415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Giao diện Quản lý sách và Quản lý người dùng của quản trị viên:</a:t>
            </a:r>
            <a:endParaRPr lang="en-US" altLang="en-US" sz="3600" b="1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indent="457200" algn="just">
              <a:lnSpc>
                <a:spcPts val="4655"/>
              </a:lnSpc>
              <a:buFont typeface="Arial" panose="020B0604020202020204" pitchFamily="34" charset="0"/>
              <a:buNone/>
            </a:pP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Thêm/Xóa/Sửa Sách và Tài khoản người dùng.</a:t>
            </a: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895600" y="1790700"/>
            <a:ext cx="13797280" cy="36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ts val="2870"/>
              </a:lnSpc>
              <a:buFont typeface="Arial" panose="020B0604020202020204" pitchFamily="34" charset="0"/>
              <a:buNone/>
            </a:pPr>
            <a:r>
              <a:rPr lang="en-US" altLang="en-US" sz="782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rPr>
              <a:t>4. Kết quả thực nghiệm</a:t>
            </a:r>
            <a:endParaRPr lang="en-US" sz="7820">
              <a:solidFill>
                <a:srgbClr val="A86147"/>
              </a:solidFill>
              <a:latin typeface="Fredoka" panose="02000000000000000000"/>
              <a:ea typeface="Fredoka" panose="02000000000000000000"/>
              <a:cs typeface="Fredoka" panose="02000000000000000000"/>
              <a:sym typeface="Fredoka" panose="02000000000000000000"/>
            </a:endParaRPr>
          </a:p>
        </p:txBody>
      </p:sp>
      <p:pic>
        <p:nvPicPr>
          <p:cNvPr id="270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762500"/>
            <a:ext cx="8585200" cy="5733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4762500"/>
            <a:ext cx="8987155" cy="5784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769601" y="-69298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1810385" y="874395"/>
            <a:ext cx="15026005" cy="1664335"/>
            <a:chOff x="0" y="0"/>
            <a:chExt cx="3791275" cy="440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91275" cy="440575"/>
            </a:xfrm>
            <a:custGeom>
              <a:avLst/>
              <a:gdLst/>
              <a:ahLst/>
              <a:cxnLst/>
              <a:rect l="l" t="t" r="r" b="b"/>
              <a:pathLst>
                <a:path w="3791275" h="440575">
                  <a:moveTo>
                    <a:pt x="27429" y="0"/>
                  </a:moveTo>
                  <a:lnTo>
                    <a:pt x="3763846" y="0"/>
                  </a:lnTo>
                  <a:cubicBezTo>
                    <a:pt x="3771121" y="0"/>
                    <a:pt x="3778098" y="2890"/>
                    <a:pt x="3783242" y="8034"/>
                  </a:cubicBezTo>
                  <a:cubicBezTo>
                    <a:pt x="3788385" y="13178"/>
                    <a:pt x="3791275" y="20154"/>
                    <a:pt x="3791275" y="27429"/>
                  </a:cubicBezTo>
                  <a:lnTo>
                    <a:pt x="3791275" y="413146"/>
                  </a:lnTo>
                  <a:cubicBezTo>
                    <a:pt x="3791275" y="420421"/>
                    <a:pt x="3788385" y="427397"/>
                    <a:pt x="3783242" y="432541"/>
                  </a:cubicBezTo>
                  <a:cubicBezTo>
                    <a:pt x="3778098" y="437685"/>
                    <a:pt x="3771121" y="440575"/>
                    <a:pt x="3763846" y="440575"/>
                  </a:cubicBezTo>
                  <a:lnTo>
                    <a:pt x="27429" y="440575"/>
                  </a:lnTo>
                  <a:cubicBezTo>
                    <a:pt x="20154" y="440575"/>
                    <a:pt x="13178" y="437685"/>
                    <a:pt x="8034" y="432541"/>
                  </a:cubicBezTo>
                  <a:cubicBezTo>
                    <a:pt x="2890" y="427397"/>
                    <a:pt x="0" y="420421"/>
                    <a:pt x="0" y="413146"/>
                  </a:cubicBezTo>
                  <a:lnTo>
                    <a:pt x="0" y="27429"/>
                  </a:lnTo>
                  <a:cubicBezTo>
                    <a:pt x="0" y="20154"/>
                    <a:pt x="2890" y="13178"/>
                    <a:pt x="8034" y="8034"/>
                  </a:cubicBezTo>
                  <a:cubicBezTo>
                    <a:pt x="13178" y="2890"/>
                    <a:pt x="20154" y="0"/>
                    <a:pt x="274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91275" cy="478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234315" y="2610485"/>
            <a:ext cx="17515840" cy="7936230"/>
            <a:chOff x="0" y="0"/>
            <a:chExt cx="1825252" cy="13263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5252" cy="1326395"/>
            </a:xfrm>
            <a:custGeom>
              <a:avLst/>
              <a:gdLst/>
              <a:ahLst/>
              <a:cxnLst/>
              <a:rect l="l" t="t" r="r" b="b"/>
              <a:pathLst>
                <a:path w="1825252" h="1326395">
                  <a:moveTo>
                    <a:pt x="56973" y="0"/>
                  </a:moveTo>
                  <a:lnTo>
                    <a:pt x="1768279" y="0"/>
                  </a:lnTo>
                  <a:cubicBezTo>
                    <a:pt x="1799744" y="0"/>
                    <a:pt x="1825252" y="25508"/>
                    <a:pt x="1825252" y="56973"/>
                  </a:cubicBezTo>
                  <a:lnTo>
                    <a:pt x="1825252" y="1269421"/>
                  </a:lnTo>
                  <a:cubicBezTo>
                    <a:pt x="1825252" y="1300887"/>
                    <a:pt x="1799744" y="1326395"/>
                    <a:pt x="1768279" y="1326395"/>
                  </a:cubicBezTo>
                  <a:lnTo>
                    <a:pt x="56973" y="1326395"/>
                  </a:lnTo>
                  <a:cubicBezTo>
                    <a:pt x="41863" y="1326395"/>
                    <a:pt x="27372" y="1320392"/>
                    <a:pt x="16687" y="1309707"/>
                  </a:cubicBezTo>
                  <a:cubicBezTo>
                    <a:pt x="6003" y="1299023"/>
                    <a:pt x="0" y="1284532"/>
                    <a:pt x="0" y="1269421"/>
                  </a:cubicBezTo>
                  <a:lnTo>
                    <a:pt x="0" y="56973"/>
                  </a:lnTo>
                  <a:cubicBezTo>
                    <a:pt x="0" y="25508"/>
                    <a:pt x="25508" y="0"/>
                    <a:pt x="569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25252" cy="1364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77825" y="2610485"/>
            <a:ext cx="17449165" cy="76415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Kết quả </a:t>
            </a:r>
            <a:r>
              <a:rPr lang="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</a:t>
            </a:r>
            <a:r>
              <a:rPr lang="en-US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ạt </a:t>
            </a:r>
            <a:r>
              <a:rPr lang="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đư</a:t>
            </a:r>
            <a:r>
              <a:rPr lang="en-US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ợc</a:t>
            </a:r>
            <a:r>
              <a:rPr lang="en-US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:</a:t>
            </a:r>
            <a:endParaRPr lang="en-US" altLang="en-US" sz="3600" b="1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endParaRPr lang="en-US" altLang="en-US" sz="3600" b="1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457200" indent="-457200" algn="just" fontAlgn="auto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Các chức n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ă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ng vận hành ổn 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ịnh (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Đă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ng k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ý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/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đă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ng nhập, Tìm kiếm, Quản l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ý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 sách, M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ợn – Trả).</a:t>
            </a: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indent="0" algn="just" fontAlgn="auto">
              <a:lnSpc>
                <a:spcPts val="4655"/>
              </a:lnSpc>
              <a:buFont typeface="Arial" panose="020B0604020202020204" pitchFamily="34" charset="0"/>
              <a:buNone/>
            </a:pP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457200" indent="-457200" algn="just" fontAlgn="auto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Kiến trúc Client-Server tách biệt; API RESTful phản hồi JSON tốc 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ộ cao.</a:t>
            </a: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457200" indent="-457200" algn="just" fontAlgn="auto">
              <a:lnSpc>
                <a:spcPts val="4655"/>
              </a:lnSpc>
              <a:buFont typeface="Arial" panose="020B0604020202020204" pitchFamily="34" charset="0"/>
              <a:buChar char="•"/>
            </a:pP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457200" indent="-457200" algn="just" fontAlgn="auto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Cơ sở dữ liệu MongoDB tối 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u, l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u trữ linh hoạt dữ liệu ng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ời dùng và giao dịch.</a:t>
            </a: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457200" indent="-457200" algn="just" fontAlgn="auto">
              <a:lnSpc>
                <a:spcPts val="4655"/>
              </a:lnSpc>
              <a:buFont typeface="Arial" panose="020B0604020202020204" pitchFamily="34" charset="0"/>
              <a:buChar char="•"/>
            </a:pP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457200" indent="-457200" algn="just" fontAlgn="auto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óng gói Docker/Docker Compose, triển khai nhất quán trên mọi môi tr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ờng.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.</a:t>
            </a: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05000" y="1866900"/>
            <a:ext cx="14931390" cy="735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ts val="2870"/>
              </a:lnSpc>
              <a:buFont typeface="Arial" panose="020B0604020202020204" pitchFamily="34" charset="0"/>
              <a:buNone/>
            </a:pPr>
            <a:r>
              <a:rPr lang="en-US" altLang="en-US" sz="782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rPr>
              <a:t>5. Kết luận và hướng phát triển</a:t>
            </a:r>
            <a:endParaRPr lang="en-US" altLang="en-US" sz="7820" b="1">
              <a:solidFill>
                <a:srgbClr val="A86147"/>
              </a:solidFill>
              <a:latin typeface="Arial" panose="020B0604020202020204" pitchFamily="34" charset="0"/>
              <a:ea typeface="Poppins Medium" panose="00000600000000000000"/>
              <a:cs typeface="Arial" panose="020B0604020202020204" pitchFamily="34" charset="0"/>
              <a:sym typeface="Poppins Medium" panose="00000600000000000000"/>
            </a:endParaRPr>
          </a:p>
          <a:p>
            <a:pPr indent="0" algn="l">
              <a:lnSpc>
                <a:spcPts val="2870"/>
              </a:lnSpc>
              <a:buFont typeface="Arial" panose="020B0604020202020204" pitchFamily="34" charset="0"/>
              <a:buNone/>
            </a:pPr>
            <a:endParaRPr lang="en-US" sz="7820">
              <a:solidFill>
                <a:srgbClr val="A86147"/>
              </a:solidFill>
              <a:latin typeface="Fredoka" panose="02000000000000000000"/>
              <a:ea typeface="Fredoka" panose="02000000000000000000"/>
              <a:cs typeface="Fredoka" panose="02000000000000000000"/>
              <a:sym typeface="Fredoka" panose="0200000000000000000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769601" y="-69298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1810385" y="874395"/>
            <a:ext cx="15026005" cy="1664335"/>
            <a:chOff x="0" y="0"/>
            <a:chExt cx="3791275" cy="440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91275" cy="440575"/>
            </a:xfrm>
            <a:custGeom>
              <a:avLst/>
              <a:gdLst/>
              <a:ahLst/>
              <a:cxnLst/>
              <a:rect l="l" t="t" r="r" b="b"/>
              <a:pathLst>
                <a:path w="3791275" h="440575">
                  <a:moveTo>
                    <a:pt x="27429" y="0"/>
                  </a:moveTo>
                  <a:lnTo>
                    <a:pt x="3763846" y="0"/>
                  </a:lnTo>
                  <a:cubicBezTo>
                    <a:pt x="3771121" y="0"/>
                    <a:pt x="3778098" y="2890"/>
                    <a:pt x="3783242" y="8034"/>
                  </a:cubicBezTo>
                  <a:cubicBezTo>
                    <a:pt x="3788385" y="13178"/>
                    <a:pt x="3791275" y="20154"/>
                    <a:pt x="3791275" y="27429"/>
                  </a:cubicBezTo>
                  <a:lnTo>
                    <a:pt x="3791275" y="413146"/>
                  </a:lnTo>
                  <a:cubicBezTo>
                    <a:pt x="3791275" y="420421"/>
                    <a:pt x="3788385" y="427397"/>
                    <a:pt x="3783242" y="432541"/>
                  </a:cubicBezTo>
                  <a:cubicBezTo>
                    <a:pt x="3778098" y="437685"/>
                    <a:pt x="3771121" y="440575"/>
                    <a:pt x="3763846" y="440575"/>
                  </a:cubicBezTo>
                  <a:lnTo>
                    <a:pt x="27429" y="440575"/>
                  </a:lnTo>
                  <a:cubicBezTo>
                    <a:pt x="20154" y="440575"/>
                    <a:pt x="13178" y="437685"/>
                    <a:pt x="8034" y="432541"/>
                  </a:cubicBezTo>
                  <a:cubicBezTo>
                    <a:pt x="2890" y="427397"/>
                    <a:pt x="0" y="420421"/>
                    <a:pt x="0" y="413146"/>
                  </a:cubicBezTo>
                  <a:lnTo>
                    <a:pt x="0" y="27429"/>
                  </a:lnTo>
                  <a:cubicBezTo>
                    <a:pt x="0" y="20154"/>
                    <a:pt x="2890" y="13178"/>
                    <a:pt x="8034" y="8034"/>
                  </a:cubicBezTo>
                  <a:cubicBezTo>
                    <a:pt x="13178" y="2890"/>
                    <a:pt x="20154" y="0"/>
                    <a:pt x="274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91275" cy="478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234315" y="2610485"/>
            <a:ext cx="17515840" cy="7936230"/>
            <a:chOff x="0" y="0"/>
            <a:chExt cx="1825252" cy="13263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5252" cy="1326395"/>
            </a:xfrm>
            <a:custGeom>
              <a:avLst/>
              <a:gdLst/>
              <a:ahLst/>
              <a:cxnLst/>
              <a:rect l="l" t="t" r="r" b="b"/>
              <a:pathLst>
                <a:path w="1825252" h="1326395">
                  <a:moveTo>
                    <a:pt x="56973" y="0"/>
                  </a:moveTo>
                  <a:lnTo>
                    <a:pt x="1768279" y="0"/>
                  </a:lnTo>
                  <a:cubicBezTo>
                    <a:pt x="1799744" y="0"/>
                    <a:pt x="1825252" y="25508"/>
                    <a:pt x="1825252" y="56973"/>
                  </a:cubicBezTo>
                  <a:lnTo>
                    <a:pt x="1825252" y="1269421"/>
                  </a:lnTo>
                  <a:cubicBezTo>
                    <a:pt x="1825252" y="1300887"/>
                    <a:pt x="1799744" y="1326395"/>
                    <a:pt x="1768279" y="1326395"/>
                  </a:cubicBezTo>
                  <a:lnTo>
                    <a:pt x="56973" y="1326395"/>
                  </a:lnTo>
                  <a:cubicBezTo>
                    <a:pt x="41863" y="1326395"/>
                    <a:pt x="27372" y="1320392"/>
                    <a:pt x="16687" y="1309707"/>
                  </a:cubicBezTo>
                  <a:cubicBezTo>
                    <a:pt x="6003" y="1299023"/>
                    <a:pt x="0" y="1284532"/>
                    <a:pt x="0" y="1269421"/>
                  </a:cubicBezTo>
                  <a:lnTo>
                    <a:pt x="0" y="56973"/>
                  </a:lnTo>
                  <a:cubicBezTo>
                    <a:pt x="0" y="25508"/>
                    <a:pt x="25508" y="0"/>
                    <a:pt x="569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25252" cy="1364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77825" y="2610485"/>
            <a:ext cx="16823055" cy="76415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r>
              <a:rPr lang="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u </a:t>
            </a:r>
            <a:r>
              <a:rPr lang="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</a:t>
            </a:r>
            <a:r>
              <a:rPr lang="en-US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iểm:</a:t>
            </a:r>
            <a:endParaRPr lang="en-US" altLang="en-US" sz="3600" b="1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457200" indent="-4572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Kiến trúc dễ dàng bảo trì và nâng cấp 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ộc lập.</a:t>
            </a: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457200" indent="-4572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Công nghệ Kết hợp giữa PHP (Backend) và HTML/CSS/JS (Frontend) giúp hệ thống ổn 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ịnh, trực quan.</a:t>
            </a: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457200" indent="-4572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Sử dụng Git/GitHub 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ể kiểm soát mã nguồn và theo d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õ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i tiến 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ộ dự án.</a:t>
            </a: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457200" indent="-4572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Tính linh hoạt: MongoDB hỗ trợ tốt các cấu trúc dữ liệu 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a dạng của 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ầu sách.</a:t>
            </a: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457200" indent="-4572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Hạn chế:</a:t>
            </a:r>
            <a:endParaRPr lang="en-US" altLang="en-US" sz="3600" b="1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457200" indent="-4572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Giao diện ch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a tối 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u hoàn toàn cho thiết bị di 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ộng.</a:t>
            </a: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457200" indent="-4572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Bảo mật chỉ dừng lại ở mức cơ bản, ch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a có các cơ chế xác thực nâng cao.</a:t>
            </a: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457200" indent="-4572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Thống kê các chức n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ă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ng phân tích dữ liệu còn 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ơn giản, thiếu chuyên sâu.</a:t>
            </a: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457200" indent="-4572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Thiếu một số t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ính n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ă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ng phụ như thông báo tự </a:t>
            </a:r>
            <a:r>
              <a:rPr lang="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ộng (Email/OTP) và tích hợp thanh toán phí phạt khi không trả sách đúng hạn.</a:t>
            </a: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05000" y="1866900"/>
            <a:ext cx="14931390" cy="735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ts val="2870"/>
              </a:lnSpc>
              <a:buFont typeface="Arial" panose="020B0604020202020204" pitchFamily="34" charset="0"/>
              <a:buNone/>
            </a:pPr>
            <a:r>
              <a:rPr lang="en-US" altLang="en-US" sz="782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rPr>
              <a:t>5. Kết luận và hướng phát triển</a:t>
            </a:r>
            <a:endParaRPr lang="en-US" altLang="en-US" sz="7820" b="1">
              <a:solidFill>
                <a:srgbClr val="A86147"/>
              </a:solidFill>
              <a:latin typeface="Arial" panose="020B0604020202020204" pitchFamily="34" charset="0"/>
              <a:ea typeface="Poppins Medium" panose="00000600000000000000"/>
              <a:cs typeface="Arial" panose="020B0604020202020204" pitchFamily="34" charset="0"/>
              <a:sym typeface="Poppins Medium" panose="00000600000000000000"/>
            </a:endParaRPr>
          </a:p>
          <a:p>
            <a:pPr indent="0" algn="l">
              <a:lnSpc>
                <a:spcPts val="2870"/>
              </a:lnSpc>
              <a:buFont typeface="Arial" panose="020B0604020202020204" pitchFamily="34" charset="0"/>
              <a:buNone/>
            </a:pPr>
            <a:endParaRPr lang="en-US" sz="7820">
              <a:solidFill>
                <a:srgbClr val="A86147"/>
              </a:solidFill>
              <a:latin typeface="Fredoka" panose="02000000000000000000"/>
              <a:ea typeface="Fredoka" panose="02000000000000000000"/>
              <a:cs typeface="Fredoka" panose="02000000000000000000"/>
              <a:sym typeface="Fredoka" panose="0200000000000000000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769601" y="-69298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1810385" y="874395"/>
            <a:ext cx="15026005" cy="1664335"/>
            <a:chOff x="0" y="0"/>
            <a:chExt cx="3791275" cy="440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91275" cy="440575"/>
            </a:xfrm>
            <a:custGeom>
              <a:avLst/>
              <a:gdLst/>
              <a:ahLst/>
              <a:cxnLst/>
              <a:rect l="l" t="t" r="r" b="b"/>
              <a:pathLst>
                <a:path w="3791275" h="440575">
                  <a:moveTo>
                    <a:pt x="27429" y="0"/>
                  </a:moveTo>
                  <a:lnTo>
                    <a:pt x="3763846" y="0"/>
                  </a:lnTo>
                  <a:cubicBezTo>
                    <a:pt x="3771121" y="0"/>
                    <a:pt x="3778098" y="2890"/>
                    <a:pt x="3783242" y="8034"/>
                  </a:cubicBezTo>
                  <a:cubicBezTo>
                    <a:pt x="3788385" y="13178"/>
                    <a:pt x="3791275" y="20154"/>
                    <a:pt x="3791275" y="27429"/>
                  </a:cubicBezTo>
                  <a:lnTo>
                    <a:pt x="3791275" y="413146"/>
                  </a:lnTo>
                  <a:cubicBezTo>
                    <a:pt x="3791275" y="420421"/>
                    <a:pt x="3788385" y="427397"/>
                    <a:pt x="3783242" y="432541"/>
                  </a:cubicBezTo>
                  <a:cubicBezTo>
                    <a:pt x="3778098" y="437685"/>
                    <a:pt x="3771121" y="440575"/>
                    <a:pt x="3763846" y="440575"/>
                  </a:cubicBezTo>
                  <a:lnTo>
                    <a:pt x="27429" y="440575"/>
                  </a:lnTo>
                  <a:cubicBezTo>
                    <a:pt x="20154" y="440575"/>
                    <a:pt x="13178" y="437685"/>
                    <a:pt x="8034" y="432541"/>
                  </a:cubicBezTo>
                  <a:cubicBezTo>
                    <a:pt x="2890" y="427397"/>
                    <a:pt x="0" y="420421"/>
                    <a:pt x="0" y="413146"/>
                  </a:cubicBezTo>
                  <a:lnTo>
                    <a:pt x="0" y="27429"/>
                  </a:lnTo>
                  <a:cubicBezTo>
                    <a:pt x="0" y="20154"/>
                    <a:pt x="2890" y="13178"/>
                    <a:pt x="8034" y="8034"/>
                  </a:cubicBezTo>
                  <a:cubicBezTo>
                    <a:pt x="13178" y="2890"/>
                    <a:pt x="20154" y="0"/>
                    <a:pt x="274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91275" cy="478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234315" y="3019425"/>
            <a:ext cx="17515840" cy="6673215"/>
            <a:chOff x="0" y="0"/>
            <a:chExt cx="1825252" cy="13263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5252" cy="1326395"/>
            </a:xfrm>
            <a:custGeom>
              <a:avLst/>
              <a:gdLst/>
              <a:ahLst/>
              <a:cxnLst/>
              <a:rect l="l" t="t" r="r" b="b"/>
              <a:pathLst>
                <a:path w="1825252" h="1326395">
                  <a:moveTo>
                    <a:pt x="56973" y="0"/>
                  </a:moveTo>
                  <a:lnTo>
                    <a:pt x="1768279" y="0"/>
                  </a:lnTo>
                  <a:cubicBezTo>
                    <a:pt x="1799744" y="0"/>
                    <a:pt x="1825252" y="25508"/>
                    <a:pt x="1825252" y="56973"/>
                  </a:cubicBezTo>
                  <a:lnTo>
                    <a:pt x="1825252" y="1269421"/>
                  </a:lnTo>
                  <a:cubicBezTo>
                    <a:pt x="1825252" y="1300887"/>
                    <a:pt x="1799744" y="1326395"/>
                    <a:pt x="1768279" y="1326395"/>
                  </a:cubicBezTo>
                  <a:lnTo>
                    <a:pt x="56973" y="1326395"/>
                  </a:lnTo>
                  <a:cubicBezTo>
                    <a:pt x="41863" y="1326395"/>
                    <a:pt x="27372" y="1320392"/>
                    <a:pt x="16687" y="1309707"/>
                  </a:cubicBezTo>
                  <a:cubicBezTo>
                    <a:pt x="6003" y="1299023"/>
                    <a:pt x="0" y="1284532"/>
                    <a:pt x="0" y="1269421"/>
                  </a:cubicBezTo>
                  <a:lnTo>
                    <a:pt x="0" y="56973"/>
                  </a:lnTo>
                  <a:cubicBezTo>
                    <a:pt x="0" y="25508"/>
                    <a:pt x="25508" y="0"/>
                    <a:pt x="569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25252" cy="1364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77825" y="2610485"/>
            <a:ext cx="17449165" cy="687705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endParaRPr lang="en-US" altLang="en-US" sz="3600" b="1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Hướng phát triển:</a:t>
            </a:r>
            <a:endParaRPr lang="en-US" altLang="en-US" sz="3600" b="1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endParaRPr lang="en-US" altLang="en-US" sz="3600" b="1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457200" indent="-4572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Tối 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u giao diện 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ể t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ơng thích 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a thiết bị di động.</a:t>
            </a: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457200" indent="-4572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457200" indent="-4572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Nâng cấp bảo mật: Xác minh qua Email và 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đă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ng nhập qua mạng xã hội (Google/Facebook).</a:t>
            </a: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457200" indent="-4572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457200" indent="-4572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Tự 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</a:t>
            </a:r>
            <a:r>
              <a:rPr lang="en-US" altLang="en-US" sz="32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ộng hóa thông báo nhắc trả sách và bổ sung hệ thống báo cáo chuyên sâu.</a:t>
            </a:r>
            <a:endParaRPr lang="en-US" altLang="en-US" sz="32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05000" y="1866900"/>
            <a:ext cx="14931390" cy="735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ts val="2870"/>
              </a:lnSpc>
              <a:buFont typeface="Arial" panose="020B0604020202020204" pitchFamily="34" charset="0"/>
              <a:buNone/>
            </a:pPr>
            <a:r>
              <a:rPr lang="en-US" altLang="en-US" sz="782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rPr>
              <a:t>5. Kết luận và hướng phát triển</a:t>
            </a:r>
            <a:endParaRPr lang="en-US" altLang="en-US" sz="7820" b="1">
              <a:solidFill>
                <a:srgbClr val="A86147"/>
              </a:solidFill>
              <a:latin typeface="Arial" panose="020B0604020202020204" pitchFamily="34" charset="0"/>
              <a:ea typeface="Poppins Medium" panose="00000600000000000000"/>
              <a:cs typeface="Arial" panose="020B0604020202020204" pitchFamily="34" charset="0"/>
              <a:sym typeface="Poppins Medium" panose="00000600000000000000"/>
            </a:endParaRPr>
          </a:p>
          <a:p>
            <a:pPr indent="0" algn="l">
              <a:lnSpc>
                <a:spcPts val="2870"/>
              </a:lnSpc>
              <a:buFont typeface="Arial" panose="020B0604020202020204" pitchFamily="34" charset="0"/>
              <a:buNone/>
            </a:pPr>
            <a:endParaRPr lang="en-US" sz="7820">
              <a:solidFill>
                <a:srgbClr val="A86147"/>
              </a:solidFill>
              <a:latin typeface="Fredoka" panose="02000000000000000000"/>
              <a:ea typeface="Fredoka" panose="02000000000000000000"/>
              <a:cs typeface="Fredoka" panose="02000000000000000000"/>
              <a:sym typeface="Fredoka" panose="0200000000000000000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5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886441" y="-195663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1896858" y="3099676"/>
            <a:ext cx="14494285" cy="4087648"/>
            <a:chOff x="0" y="0"/>
            <a:chExt cx="3817425" cy="10765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817425" cy="1076582"/>
            </a:xfrm>
            <a:custGeom>
              <a:avLst/>
              <a:gdLst/>
              <a:ahLst/>
              <a:cxnLst/>
              <a:rect l="l" t="t" r="r" b="b"/>
              <a:pathLst>
                <a:path w="3817425" h="1076582">
                  <a:moveTo>
                    <a:pt x="27241" y="0"/>
                  </a:moveTo>
                  <a:lnTo>
                    <a:pt x="3790184" y="0"/>
                  </a:lnTo>
                  <a:cubicBezTo>
                    <a:pt x="3797409" y="0"/>
                    <a:pt x="3804338" y="2870"/>
                    <a:pt x="3809446" y="7979"/>
                  </a:cubicBezTo>
                  <a:cubicBezTo>
                    <a:pt x="3814555" y="13087"/>
                    <a:pt x="3817425" y="20016"/>
                    <a:pt x="3817425" y="27241"/>
                  </a:cubicBezTo>
                  <a:lnTo>
                    <a:pt x="3817425" y="1049341"/>
                  </a:lnTo>
                  <a:cubicBezTo>
                    <a:pt x="3817425" y="1056566"/>
                    <a:pt x="3814555" y="1063495"/>
                    <a:pt x="3809446" y="1068604"/>
                  </a:cubicBezTo>
                  <a:cubicBezTo>
                    <a:pt x="3804338" y="1073712"/>
                    <a:pt x="3797409" y="1076582"/>
                    <a:pt x="3790184" y="1076582"/>
                  </a:cubicBezTo>
                  <a:lnTo>
                    <a:pt x="27241" y="1076582"/>
                  </a:lnTo>
                  <a:cubicBezTo>
                    <a:pt x="20016" y="1076582"/>
                    <a:pt x="13087" y="1073712"/>
                    <a:pt x="7979" y="1068604"/>
                  </a:cubicBezTo>
                  <a:cubicBezTo>
                    <a:pt x="2870" y="1063495"/>
                    <a:pt x="0" y="1056566"/>
                    <a:pt x="0" y="1049341"/>
                  </a:cubicBezTo>
                  <a:lnTo>
                    <a:pt x="0" y="27241"/>
                  </a:lnTo>
                  <a:cubicBezTo>
                    <a:pt x="0" y="20016"/>
                    <a:pt x="2870" y="13087"/>
                    <a:pt x="7979" y="7979"/>
                  </a:cubicBezTo>
                  <a:cubicBezTo>
                    <a:pt x="13087" y="2870"/>
                    <a:pt x="20016" y="0"/>
                    <a:pt x="2724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817425" cy="1114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767625" y="6452263"/>
            <a:ext cx="3491675" cy="2806037"/>
          </a:xfrm>
          <a:custGeom>
            <a:avLst/>
            <a:gdLst/>
            <a:ahLst/>
            <a:cxnLst/>
            <a:rect l="l" t="t" r="r" b="b"/>
            <a:pathLst>
              <a:path w="3491675" h="2806037">
                <a:moveTo>
                  <a:pt x="0" y="0"/>
                </a:moveTo>
                <a:lnTo>
                  <a:pt x="3491675" y="0"/>
                </a:lnTo>
                <a:lnTo>
                  <a:pt x="3491675" y="2806037"/>
                </a:lnTo>
                <a:lnTo>
                  <a:pt x="0" y="28060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28700" y="5680570"/>
            <a:ext cx="2903060" cy="3856723"/>
          </a:xfrm>
          <a:custGeom>
            <a:avLst/>
            <a:gdLst/>
            <a:ahLst/>
            <a:cxnLst/>
            <a:rect l="l" t="t" r="r" b="b"/>
            <a:pathLst>
              <a:path w="2903060" h="3856723">
                <a:moveTo>
                  <a:pt x="0" y="0"/>
                </a:moveTo>
                <a:lnTo>
                  <a:pt x="2903060" y="0"/>
                </a:lnTo>
                <a:lnTo>
                  <a:pt x="2903060" y="3856723"/>
                </a:lnTo>
                <a:lnTo>
                  <a:pt x="0" y="38567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903309" y="4287919"/>
            <a:ext cx="8481382" cy="163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45"/>
              </a:lnSpc>
            </a:pPr>
            <a:r>
              <a:rPr lang="en-US" sz="9535">
                <a:solidFill>
                  <a:srgbClr val="A86147"/>
                </a:solidFill>
                <a:latin typeface="Fredoka" panose="02000000000000000000"/>
                <a:ea typeface="Fredoka" panose="02000000000000000000"/>
                <a:cs typeface="Fredoka" panose="02000000000000000000"/>
                <a:sym typeface="Fredoka" panose="02000000000000000000"/>
              </a:rPr>
              <a:t>THANK YOU</a:t>
            </a:r>
            <a:endParaRPr lang="en-US" sz="9535">
              <a:solidFill>
                <a:srgbClr val="A86147"/>
              </a:solidFill>
              <a:latin typeface="Fredoka" panose="02000000000000000000"/>
              <a:ea typeface="Fredoka" panose="02000000000000000000"/>
              <a:cs typeface="Fredoka" panose="02000000000000000000"/>
              <a:sym typeface="Fredoka" panose="020000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5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886441" y="-195663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1502410" y="458470"/>
            <a:ext cx="15548610" cy="9250680"/>
            <a:chOff x="0" y="0"/>
            <a:chExt cx="19905984" cy="9769444"/>
          </a:xfrm>
        </p:grpSpPr>
        <p:grpSp>
          <p:nvGrpSpPr>
            <p:cNvPr id="10" name="Group 10"/>
            <p:cNvGrpSpPr/>
            <p:nvPr/>
          </p:nvGrpSpPr>
          <p:grpSpPr>
            <a:xfrm rot="0">
              <a:off x="0" y="0"/>
              <a:ext cx="19905984" cy="2230411"/>
              <a:chOff x="0" y="0"/>
              <a:chExt cx="3932046" cy="4405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932046" cy="440575"/>
              </a:xfrm>
              <a:custGeom>
                <a:avLst/>
                <a:gdLst/>
                <a:ahLst/>
                <a:cxnLst/>
                <a:rect l="l" t="t" r="r" b="b"/>
                <a:pathLst>
                  <a:path w="3932046" h="440575">
                    <a:moveTo>
                      <a:pt x="26447" y="0"/>
                    </a:moveTo>
                    <a:lnTo>
                      <a:pt x="3905599" y="0"/>
                    </a:lnTo>
                    <a:cubicBezTo>
                      <a:pt x="3912614" y="0"/>
                      <a:pt x="3919340" y="2786"/>
                      <a:pt x="3924300" y="7746"/>
                    </a:cubicBezTo>
                    <a:cubicBezTo>
                      <a:pt x="3929260" y="12706"/>
                      <a:pt x="3932046" y="19433"/>
                      <a:pt x="3932046" y="26447"/>
                    </a:cubicBezTo>
                    <a:lnTo>
                      <a:pt x="3932046" y="414128"/>
                    </a:lnTo>
                    <a:cubicBezTo>
                      <a:pt x="3932046" y="428734"/>
                      <a:pt x="3920205" y="440575"/>
                      <a:pt x="3905599" y="440575"/>
                    </a:cubicBezTo>
                    <a:lnTo>
                      <a:pt x="26447" y="440575"/>
                    </a:lnTo>
                    <a:cubicBezTo>
                      <a:pt x="19433" y="440575"/>
                      <a:pt x="12706" y="437789"/>
                      <a:pt x="7746" y="432829"/>
                    </a:cubicBezTo>
                    <a:cubicBezTo>
                      <a:pt x="2786" y="427869"/>
                      <a:pt x="0" y="421142"/>
                      <a:pt x="0" y="414128"/>
                    </a:cubicBezTo>
                    <a:lnTo>
                      <a:pt x="0" y="26447"/>
                    </a:lnTo>
                    <a:cubicBezTo>
                      <a:pt x="0" y="19433"/>
                      <a:pt x="2786" y="12706"/>
                      <a:pt x="7746" y="7746"/>
                    </a:cubicBezTo>
                    <a:cubicBezTo>
                      <a:pt x="12706" y="2786"/>
                      <a:pt x="19433" y="0"/>
                      <a:pt x="2644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3932046" cy="4786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0" y="3054572"/>
              <a:ext cx="19905984" cy="6714872"/>
              <a:chOff x="0" y="0"/>
              <a:chExt cx="3932046" cy="132639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32046" cy="1326395"/>
              </a:xfrm>
              <a:custGeom>
                <a:avLst/>
                <a:gdLst/>
                <a:ahLst/>
                <a:cxnLst/>
                <a:rect l="l" t="t" r="r" b="b"/>
                <a:pathLst>
                  <a:path w="3932046" h="1326395">
                    <a:moveTo>
                      <a:pt x="26447" y="0"/>
                    </a:moveTo>
                    <a:lnTo>
                      <a:pt x="3905599" y="0"/>
                    </a:lnTo>
                    <a:cubicBezTo>
                      <a:pt x="3912614" y="0"/>
                      <a:pt x="3919340" y="2786"/>
                      <a:pt x="3924300" y="7746"/>
                    </a:cubicBezTo>
                    <a:cubicBezTo>
                      <a:pt x="3929260" y="12706"/>
                      <a:pt x="3932046" y="19433"/>
                      <a:pt x="3932046" y="26447"/>
                    </a:cubicBezTo>
                    <a:lnTo>
                      <a:pt x="3932046" y="1299948"/>
                    </a:lnTo>
                    <a:cubicBezTo>
                      <a:pt x="3932046" y="1314554"/>
                      <a:pt x="3920205" y="1326395"/>
                      <a:pt x="3905599" y="1326395"/>
                    </a:cubicBezTo>
                    <a:lnTo>
                      <a:pt x="26447" y="1326395"/>
                    </a:lnTo>
                    <a:cubicBezTo>
                      <a:pt x="19433" y="1326395"/>
                      <a:pt x="12706" y="1323608"/>
                      <a:pt x="7746" y="1318648"/>
                    </a:cubicBezTo>
                    <a:cubicBezTo>
                      <a:pt x="2786" y="1313689"/>
                      <a:pt x="0" y="1306962"/>
                      <a:pt x="0" y="1299948"/>
                    </a:cubicBezTo>
                    <a:lnTo>
                      <a:pt x="0" y="26447"/>
                    </a:lnTo>
                    <a:cubicBezTo>
                      <a:pt x="0" y="19433"/>
                      <a:pt x="2786" y="12706"/>
                      <a:pt x="7746" y="7746"/>
                    </a:cubicBezTo>
                    <a:cubicBezTo>
                      <a:pt x="12706" y="2786"/>
                      <a:pt x="19433" y="0"/>
                      <a:pt x="2644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3932046" cy="13644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 rot="0">
            <a:off x="3502744" y="800018"/>
            <a:ext cx="11282680" cy="8610600"/>
            <a:chOff x="0" y="-1213062"/>
            <a:chExt cx="15043574" cy="11480798"/>
          </a:xfrm>
        </p:grpSpPr>
        <p:sp>
          <p:nvSpPr>
            <p:cNvPr id="17" name="TextBox 17"/>
            <p:cNvSpPr txBox="1"/>
            <p:nvPr/>
          </p:nvSpPr>
          <p:spPr>
            <a:xfrm>
              <a:off x="0" y="3136264"/>
              <a:ext cx="15043574" cy="7131472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indent="0" algn="l">
                <a:lnSpc>
                  <a:spcPts val="2870"/>
                </a:lnSpc>
                <a:buFont typeface="Arial" panose="020B0604020202020204" pitchFamily="34" charset="0"/>
                <a:buNone/>
              </a:pPr>
              <a:r>
                <a:rPr lang="en-US" sz="4400" b="1">
                  <a:solidFill>
                    <a:srgbClr val="A86147"/>
                  </a:solidFill>
                  <a:latin typeface="Arial" panose="020B0604020202020204" pitchFamily="34" charset="0"/>
                  <a:ea typeface="Poppins Medium" panose="00000600000000000000"/>
                  <a:cs typeface="Arial" panose="020B0604020202020204" pitchFamily="34" charset="0"/>
                  <a:sym typeface="Poppins Medium" panose="00000600000000000000"/>
                </a:rPr>
                <a:t>1. Giới thiệu đề tài</a:t>
              </a:r>
              <a:endParaRPr lang="en-US" sz="440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endParaRPr>
            </a:p>
            <a:p>
              <a:pPr marL="342900" indent="-342900" algn="l">
                <a:lnSpc>
                  <a:spcPts val="2870"/>
                </a:lnSpc>
                <a:buFont typeface="Arial" panose="020B0604020202020204" pitchFamily="34" charset="0"/>
                <a:buChar char="•"/>
              </a:pPr>
              <a:endParaRPr lang="en-US" sz="440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endParaRPr>
            </a:p>
            <a:p>
              <a:pPr indent="0" algn="l">
                <a:lnSpc>
                  <a:spcPts val="2870"/>
                </a:lnSpc>
                <a:buFont typeface="Arial" panose="020B0604020202020204" pitchFamily="34" charset="0"/>
                <a:buNone/>
              </a:pPr>
              <a:endParaRPr lang="en-US" altLang="en-US" sz="440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endParaRPr>
            </a:p>
            <a:p>
              <a:pPr indent="0" algn="l">
                <a:lnSpc>
                  <a:spcPts val="2870"/>
                </a:lnSpc>
                <a:buFont typeface="Arial" panose="020B0604020202020204" pitchFamily="34" charset="0"/>
                <a:buNone/>
              </a:pPr>
              <a:r>
                <a:rPr lang="en-US" altLang="en-US" sz="4400" b="1">
                  <a:solidFill>
                    <a:srgbClr val="A86147"/>
                  </a:solidFill>
                  <a:latin typeface="Arial" panose="020B0604020202020204" pitchFamily="34" charset="0"/>
                  <a:ea typeface="Poppins Medium" panose="00000600000000000000"/>
                  <a:cs typeface="Arial" panose="020B0604020202020204" pitchFamily="34" charset="0"/>
                  <a:sym typeface="Poppins Medium" panose="00000600000000000000"/>
                </a:rPr>
                <a:t>2. Nghiên cứu lý thuyết</a:t>
              </a:r>
              <a:endParaRPr lang="en-US" altLang="en-US" sz="440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endParaRPr>
            </a:p>
            <a:p>
              <a:pPr indent="0" algn="l">
                <a:lnSpc>
                  <a:spcPts val="2870"/>
                </a:lnSpc>
                <a:buFont typeface="Arial" panose="020B0604020202020204" pitchFamily="34" charset="0"/>
                <a:buNone/>
              </a:pPr>
              <a:endParaRPr lang="en-US" altLang="en-US" sz="440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endParaRPr>
            </a:p>
            <a:p>
              <a:pPr indent="0" algn="l">
                <a:lnSpc>
                  <a:spcPts val="2870"/>
                </a:lnSpc>
                <a:buFont typeface="Arial" panose="020B0604020202020204" pitchFamily="34" charset="0"/>
                <a:buNone/>
              </a:pPr>
              <a:endParaRPr lang="en-US" altLang="en-US" sz="440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endParaRPr>
            </a:p>
            <a:p>
              <a:pPr indent="0" algn="l">
                <a:lnSpc>
                  <a:spcPts val="2870"/>
                </a:lnSpc>
                <a:buFont typeface="Arial" panose="020B0604020202020204" pitchFamily="34" charset="0"/>
                <a:buNone/>
              </a:pPr>
              <a:r>
                <a:rPr lang="en-US" altLang="en-US" sz="4400" b="1">
                  <a:solidFill>
                    <a:srgbClr val="A86147"/>
                  </a:solidFill>
                  <a:latin typeface="Arial" panose="020B0604020202020204" pitchFamily="34" charset="0"/>
                  <a:ea typeface="Poppins Medium" panose="00000600000000000000"/>
                  <a:cs typeface="Arial" panose="020B0604020202020204" pitchFamily="34" charset="0"/>
                  <a:sym typeface="Poppins Medium" panose="00000600000000000000"/>
                </a:rPr>
                <a:t>3. H</a:t>
              </a:r>
              <a:r>
                <a:rPr lang="en-US" altLang="en-US" sz="4400" b="1">
                  <a:solidFill>
                    <a:srgbClr val="A86147"/>
                  </a:solidFill>
                  <a:latin typeface="Arial" panose="020B0604020202020204" pitchFamily="34" charset="0"/>
                  <a:ea typeface="Poppins Medium" panose="00000600000000000000"/>
                  <a:cs typeface="Arial" panose="020B0604020202020204" pitchFamily="34" charset="0"/>
                  <a:sym typeface="Poppins Medium" panose="00000600000000000000"/>
                </a:rPr>
                <a:t>iện thực hóa nghiên cứu</a:t>
              </a:r>
              <a:endParaRPr lang="en-US" altLang="en-US" sz="440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endParaRPr>
            </a:p>
            <a:p>
              <a:pPr indent="0" algn="l">
                <a:lnSpc>
                  <a:spcPts val="2870"/>
                </a:lnSpc>
                <a:buFont typeface="Arial" panose="020B0604020202020204" pitchFamily="34" charset="0"/>
                <a:buNone/>
              </a:pPr>
              <a:endParaRPr lang="en-US" altLang="en-US" sz="440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endParaRPr>
            </a:p>
            <a:p>
              <a:pPr marL="800100" lvl="1" indent="-342900" algn="l">
                <a:lnSpc>
                  <a:spcPts val="2870"/>
                </a:lnSpc>
                <a:buFont typeface="Arial" panose="020B0604020202020204" pitchFamily="34" charset="0"/>
                <a:buChar char="•"/>
              </a:pPr>
              <a:endParaRPr lang="en-US" altLang="en-US" sz="440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endParaRPr>
            </a:p>
            <a:p>
              <a:pPr indent="0" algn="l">
                <a:lnSpc>
                  <a:spcPts val="2870"/>
                </a:lnSpc>
                <a:buFont typeface="Arial" panose="020B0604020202020204" pitchFamily="34" charset="0"/>
                <a:buNone/>
              </a:pPr>
              <a:r>
                <a:rPr lang="en-US" altLang="en-US" sz="4400" b="1">
                  <a:solidFill>
                    <a:srgbClr val="A86147"/>
                  </a:solidFill>
                  <a:latin typeface="Arial" panose="020B0604020202020204" pitchFamily="34" charset="0"/>
                  <a:ea typeface="Poppins Medium" panose="00000600000000000000"/>
                  <a:cs typeface="Arial" panose="020B0604020202020204" pitchFamily="34" charset="0"/>
                  <a:sym typeface="Poppins Medium" panose="00000600000000000000"/>
                </a:rPr>
                <a:t>4. K</a:t>
              </a:r>
              <a:r>
                <a:rPr lang="en-US" altLang="en-US" sz="4400" b="1">
                  <a:solidFill>
                    <a:srgbClr val="A86147"/>
                  </a:solidFill>
                  <a:latin typeface="Arial" panose="020B0604020202020204" pitchFamily="34" charset="0"/>
                  <a:ea typeface="Poppins Medium" panose="00000600000000000000"/>
                  <a:cs typeface="Arial" panose="020B0604020202020204" pitchFamily="34" charset="0"/>
                  <a:sym typeface="Poppins Medium" panose="00000600000000000000"/>
                </a:rPr>
                <a:t>ết quả thực nghiệm</a:t>
              </a:r>
              <a:endParaRPr lang="en-US" altLang="en-US" sz="440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endParaRPr>
            </a:p>
            <a:p>
              <a:pPr indent="0" algn="l">
                <a:lnSpc>
                  <a:spcPts val="2870"/>
                </a:lnSpc>
                <a:buFont typeface="Arial" panose="020B0604020202020204" pitchFamily="34" charset="0"/>
                <a:buNone/>
              </a:pPr>
              <a:endParaRPr lang="en-US" altLang="en-US" sz="440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endParaRPr>
            </a:p>
            <a:p>
              <a:pPr marL="342900" indent="-342900" algn="l">
                <a:lnSpc>
                  <a:spcPts val="2870"/>
                </a:lnSpc>
                <a:buFont typeface="Arial" panose="020B0604020202020204" pitchFamily="34" charset="0"/>
                <a:buChar char="•"/>
              </a:pPr>
              <a:endParaRPr lang="en-US" altLang="en-US" sz="440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endParaRPr>
            </a:p>
            <a:p>
              <a:pPr indent="0" algn="l">
                <a:lnSpc>
                  <a:spcPts val="2870"/>
                </a:lnSpc>
                <a:buFont typeface="Arial" panose="020B0604020202020204" pitchFamily="34" charset="0"/>
                <a:buNone/>
              </a:pPr>
              <a:r>
                <a:rPr lang="en-US" altLang="en-US" sz="4400" b="1">
                  <a:solidFill>
                    <a:srgbClr val="A86147"/>
                  </a:solidFill>
                  <a:latin typeface="Arial" panose="020B0604020202020204" pitchFamily="34" charset="0"/>
                  <a:ea typeface="Poppins Medium" panose="00000600000000000000"/>
                  <a:cs typeface="Arial" panose="020B0604020202020204" pitchFamily="34" charset="0"/>
                  <a:sym typeface="Poppins Medium" panose="00000600000000000000"/>
                </a:rPr>
                <a:t>5. K</a:t>
              </a:r>
              <a:r>
                <a:rPr lang="en-US" altLang="en-US" sz="4400" b="1">
                  <a:solidFill>
                    <a:srgbClr val="A86147"/>
                  </a:solidFill>
                  <a:latin typeface="Arial" panose="020B0604020202020204" pitchFamily="34" charset="0"/>
                  <a:ea typeface="Poppins Medium" panose="00000600000000000000"/>
                  <a:cs typeface="Arial" panose="020B0604020202020204" pitchFamily="34" charset="0"/>
                  <a:sym typeface="Poppins Medium" panose="00000600000000000000"/>
                </a:rPr>
                <a:t>ết luận và h</a:t>
              </a:r>
              <a:r>
                <a:rPr lang="" altLang="en-US" sz="4400" b="1">
                  <a:solidFill>
                    <a:srgbClr val="A86147"/>
                  </a:solidFill>
                  <a:latin typeface="Arial" panose="020B0604020202020204" pitchFamily="34" charset="0"/>
                  <a:ea typeface="Poppins Medium" panose="00000600000000000000"/>
                  <a:cs typeface="Arial" panose="020B0604020202020204" pitchFamily="34" charset="0"/>
                  <a:sym typeface="Poppins Medium" panose="00000600000000000000"/>
                </a:rPr>
                <a:t>ư</a:t>
              </a:r>
              <a:r>
                <a:rPr lang="en-US" altLang="en-US" sz="4400" b="1">
                  <a:solidFill>
                    <a:srgbClr val="A86147"/>
                  </a:solidFill>
                  <a:latin typeface="Arial" panose="020B0604020202020204" pitchFamily="34" charset="0"/>
                  <a:ea typeface="Poppins Medium" panose="00000600000000000000"/>
                  <a:cs typeface="Arial" panose="020B0604020202020204" pitchFamily="34" charset="0"/>
                  <a:sym typeface="Poppins Medium" panose="00000600000000000000"/>
                </a:rPr>
                <a:t>ớng phát triển</a:t>
              </a:r>
              <a:endParaRPr lang="en-US" altLang="en-US" sz="440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02737" y="-1213062"/>
              <a:ext cx="12876636" cy="1871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950"/>
                </a:lnSpc>
              </a:pPr>
              <a:r>
                <a:rPr lang="en-US" sz="7820" b="1">
                  <a:solidFill>
                    <a:srgbClr val="A86147"/>
                  </a:solidFill>
                  <a:latin typeface="+mj-lt"/>
                  <a:ea typeface="+mj-ea"/>
                  <a:cs typeface="+mj-lt"/>
                  <a:sym typeface="Fredoka" panose="02000000000000000000"/>
                </a:rPr>
                <a:t>Nội dung</a:t>
              </a:r>
              <a:endParaRPr lang="en-US" sz="7820" b="1">
                <a:solidFill>
                  <a:srgbClr val="A86147"/>
                </a:solidFill>
                <a:latin typeface="+mj-lt"/>
                <a:ea typeface="+mj-ea"/>
                <a:cs typeface="+mj-lt"/>
                <a:sym typeface="Fredoka" panose="0200000000000000000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886441" y="-195663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511175" y="1290320"/>
            <a:ext cx="16777335" cy="8992235"/>
            <a:chOff x="0" y="0"/>
            <a:chExt cx="19905984" cy="9769444"/>
          </a:xfrm>
        </p:grpSpPr>
        <p:grpSp>
          <p:nvGrpSpPr>
            <p:cNvPr id="10" name="Group 10"/>
            <p:cNvGrpSpPr/>
            <p:nvPr/>
          </p:nvGrpSpPr>
          <p:grpSpPr>
            <a:xfrm rot="0">
              <a:off x="0" y="0"/>
              <a:ext cx="19905984" cy="2230411"/>
              <a:chOff x="0" y="0"/>
              <a:chExt cx="3932046" cy="4405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932046" cy="440575"/>
              </a:xfrm>
              <a:custGeom>
                <a:avLst/>
                <a:gdLst/>
                <a:ahLst/>
                <a:cxnLst/>
                <a:rect l="l" t="t" r="r" b="b"/>
                <a:pathLst>
                  <a:path w="3932046" h="440575">
                    <a:moveTo>
                      <a:pt x="26447" y="0"/>
                    </a:moveTo>
                    <a:lnTo>
                      <a:pt x="3905599" y="0"/>
                    </a:lnTo>
                    <a:cubicBezTo>
                      <a:pt x="3912614" y="0"/>
                      <a:pt x="3919340" y="2786"/>
                      <a:pt x="3924300" y="7746"/>
                    </a:cubicBezTo>
                    <a:cubicBezTo>
                      <a:pt x="3929260" y="12706"/>
                      <a:pt x="3932046" y="19433"/>
                      <a:pt x="3932046" y="26447"/>
                    </a:cubicBezTo>
                    <a:lnTo>
                      <a:pt x="3932046" y="414128"/>
                    </a:lnTo>
                    <a:cubicBezTo>
                      <a:pt x="3932046" y="428734"/>
                      <a:pt x="3920205" y="440575"/>
                      <a:pt x="3905599" y="440575"/>
                    </a:cubicBezTo>
                    <a:lnTo>
                      <a:pt x="26447" y="440575"/>
                    </a:lnTo>
                    <a:cubicBezTo>
                      <a:pt x="19433" y="440575"/>
                      <a:pt x="12706" y="437789"/>
                      <a:pt x="7746" y="432829"/>
                    </a:cubicBezTo>
                    <a:cubicBezTo>
                      <a:pt x="2786" y="427869"/>
                      <a:pt x="0" y="421142"/>
                      <a:pt x="0" y="414128"/>
                    </a:cubicBezTo>
                    <a:lnTo>
                      <a:pt x="0" y="26447"/>
                    </a:lnTo>
                    <a:cubicBezTo>
                      <a:pt x="0" y="19433"/>
                      <a:pt x="2786" y="12706"/>
                      <a:pt x="7746" y="7746"/>
                    </a:cubicBezTo>
                    <a:cubicBezTo>
                      <a:pt x="12706" y="2786"/>
                      <a:pt x="19433" y="0"/>
                      <a:pt x="2644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3932046" cy="4786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0" y="3054572"/>
              <a:ext cx="19905984" cy="6714872"/>
              <a:chOff x="0" y="0"/>
              <a:chExt cx="3932046" cy="132639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32046" cy="1326395"/>
              </a:xfrm>
              <a:custGeom>
                <a:avLst/>
                <a:gdLst/>
                <a:ahLst/>
                <a:cxnLst/>
                <a:rect l="l" t="t" r="r" b="b"/>
                <a:pathLst>
                  <a:path w="3932046" h="1326395">
                    <a:moveTo>
                      <a:pt x="26447" y="0"/>
                    </a:moveTo>
                    <a:lnTo>
                      <a:pt x="3905599" y="0"/>
                    </a:lnTo>
                    <a:cubicBezTo>
                      <a:pt x="3912614" y="0"/>
                      <a:pt x="3919340" y="2786"/>
                      <a:pt x="3924300" y="7746"/>
                    </a:cubicBezTo>
                    <a:cubicBezTo>
                      <a:pt x="3929260" y="12706"/>
                      <a:pt x="3932046" y="19433"/>
                      <a:pt x="3932046" y="26447"/>
                    </a:cubicBezTo>
                    <a:lnTo>
                      <a:pt x="3932046" y="1299948"/>
                    </a:lnTo>
                    <a:cubicBezTo>
                      <a:pt x="3932046" y="1314554"/>
                      <a:pt x="3920205" y="1326395"/>
                      <a:pt x="3905599" y="1326395"/>
                    </a:cubicBezTo>
                    <a:lnTo>
                      <a:pt x="26447" y="1326395"/>
                    </a:lnTo>
                    <a:cubicBezTo>
                      <a:pt x="19433" y="1326395"/>
                      <a:pt x="12706" y="1323608"/>
                      <a:pt x="7746" y="1318648"/>
                    </a:cubicBezTo>
                    <a:cubicBezTo>
                      <a:pt x="2786" y="1313689"/>
                      <a:pt x="0" y="1306962"/>
                      <a:pt x="0" y="1299948"/>
                    </a:cubicBezTo>
                    <a:lnTo>
                      <a:pt x="0" y="26447"/>
                    </a:lnTo>
                    <a:cubicBezTo>
                      <a:pt x="0" y="19433"/>
                      <a:pt x="2786" y="12706"/>
                      <a:pt x="7746" y="7746"/>
                    </a:cubicBezTo>
                    <a:cubicBezTo>
                      <a:pt x="12706" y="2786"/>
                      <a:pt x="19433" y="0"/>
                      <a:pt x="2644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3932046" cy="13644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 rot="0">
            <a:off x="958215" y="2358390"/>
            <a:ext cx="15963900" cy="7689851"/>
            <a:chOff x="758560" y="793539"/>
            <a:chExt cx="14284790" cy="7928802"/>
          </a:xfrm>
        </p:grpSpPr>
        <p:sp>
          <p:nvSpPr>
            <p:cNvPr id="17" name="TextBox 17"/>
            <p:cNvSpPr txBox="1"/>
            <p:nvPr/>
          </p:nvSpPr>
          <p:spPr>
            <a:xfrm>
              <a:off x="758560" y="2595361"/>
              <a:ext cx="14284790" cy="6126980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indent="0" algn="just">
                <a:lnSpc>
                  <a:spcPts val="4655"/>
                </a:lnSpc>
                <a:buFont typeface="Arial" panose="020B0604020202020204" pitchFamily="34" charset="0"/>
                <a:buNone/>
              </a:pPr>
              <a:r>
                <a:rPr lang="en-US" altLang="en-US" sz="3600" b="1">
                  <a:solidFill>
                    <a:srgbClr val="3A3C11"/>
                  </a:solidFill>
                  <a:latin typeface="Arial" panose="020B0604020202020204" pitchFamily="34" charset="0"/>
                  <a:ea typeface="ＭＳ Ｐゴシック" panose="020B0600070205080204" charset="-128"/>
                  <a:cs typeface="Arial" panose="020B0604020202020204" pitchFamily="34" charset="0"/>
                  <a:sym typeface="Canva Sans" panose="020B0503030501040103"/>
                </a:rPr>
                <a:t>Lý do chọn đề tài:</a:t>
              </a:r>
              <a:endParaRPr lang="en-US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endParaRPr>
            </a:p>
            <a:p>
              <a:pPr marL="457200" indent="-457200" algn="just">
                <a:lnSpc>
                  <a:spcPts val="4655"/>
                </a:lnSpc>
                <a:buFont typeface="Arial" panose="020B0604020202020204" pitchFamily="34" charset="0"/>
                <a:buChar char="•"/>
              </a:pP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Sự bùng nổ của công nghệ thông tin và chuyển </a:t>
              </a:r>
              <a:r>
                <a:rPr lang="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đ</a:t>
              </a: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ổi số.</a:t>
              </a:r>
              <a:endParaRPr lang="en-US" altLang="en-US" sz="3325">
                <a:solidFill>
                  <a:srgbClr val="3A3C1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57200" indent="-457200" algn="just">
                <a:lnSpc>
                  <a:spcPts val="4655"/>
                </a:lnSpc>
                <a:buFont typeface="Arial" panose="020B0604020202020204" pitchFamily="34" charset="0"/>
                <a:buChar char="•"/>
              </a:pP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Hạn chế của quản l</a:t>
              </a:r>
              <a:r>
                <a:rPr lang="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ý</a:t>
              </a: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 th</a:t>
              </a:r>
              <a:r>
                <a:rPr lang="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ư</a:t>
              </a: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 viện truyền thống (tra cứu chậm, dễ sai sót dữ liệu).</a:t>
              </a:r>
              <a:endParaRPr lang="en-US" altLang="en-US" sz="3325">
                <a:solidFill>
                  <a:srgbClr val="3A3C1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57200" indent="-457200" algn="just">
                <a:lnSpc>
                  <a:spcPts val="4655"/>
                </a:lnSpc>
                <a:buFont typeface="Arial" panose="020B0604020202020204" pitchFamily="34" charset="0"/>
                <a:buChar char="•"/>
              </a:pP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Nhu cầu về một hệ thống quản trị trực tuyến hiện </a:t>
              </a:r>
              <a:r>
                <a:rPr lang="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đ</a:t>
              </a: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ại, minh bạch.</a:t>
              </a:r>
              <a:endParaRPr lang="en-US" altLang="en-US" sz="3325">
                <a:solidFill>
                  <a:srgbClr val="3A3C1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57200" indent="-457200" algn="just">
                <a:lnSpc>
                  <a:spcPts val="4655"/>
                </a:lnSpc>
                <a:buFont typeface="Arial" panose="020B0604020202020204" pitchFamily="34" charset="0"/>
                <a:buChar char="•"/>
              </a:pPr>
              <a:endParaRPr lang="en-US" altLang="en-US" sz="3325">
                <a:solidFill>
                  <a:srgbClr val="3A3C1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indent="0" algn="just">
                <a:lnSpc>
                  <a:spcPts val="4655"/>
                </a:lnSpc>
                <a:buFont typeface="Arial" panose="020B0604020202020204" pitchFamily="34" charset="0"/>
                <a:buNone/>
              </a:pPr>
              <a:r>
                <a:rPr lang="en-US" altLang="en-US" sz="3600" b="1">
                  <a:solidFill>
                    <a:srgbClr val="3A3C11"/>
                  </a:solidFill>
                  <a:latin typeface="Arial" panose="020B0604020202020204" pitchFamily="34" charset="0"/>
                  <a:ea typeface="ＭＳ Ｐゴシック" panose="020B0600070205080204" charset="-128"/>
                  <a:cs typeface="Arial" panose="020B0604020202020204" pitchFamily="34" charset="0"/>
                  <a:sym typeface="Canva Sans" panose="020B0503030501040103"/>
                </a:rPr>
                <a:t>Mục tiêu:</a:t>
              </a:r>
              <a:endParaRPr lang="en-US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endParaRPr>
            </a:p>
            <a:p>
              <a:pPr marL="457200" indent="-457200" algn="just">
                <a:lnSpc>
                  <a:spcPts val="4655"/>
                </a:lnSpc>
                <a:buFont typeface="Arial" panose="020B0604020202020204" pitchFamily="34" charset="0"/>
                <a:buChar char="•"/>
              </a:pP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Xây dựng hệ thống quản l</a:t>
              </a:r>
              <a:r>
                <a:rPr lang="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ý</a:t>
              </a: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 sách và m</a:t>
              </a:r>
              <a:r>
                <a:rPr lang="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ư</a:t>
              </a: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ợn trả ổn </a:t>
              </a:r>
              <a:r>
                <a:rPr lang="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đ</a:t>
              </a: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ịnh.</a:t>
              </a:r>
              <a:endParaRPr lang="en-US" altLang="en-US" sz="3325">
                <a:solidFill>
                  <a:srgbClr val="3A3C1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57200" indent="-457200" algn="just">
                <a:lnSpc>
                  <a:spcPts val="4655"/>
                </a:lnSpc>
                <a:buFont typeface="Arial" panose="020B0604020202020204" pitchFamily="34" charset="0"/>
                <a:buChar char="•"/>
              </a:pP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Phân quyền r</a:t>
              </a:r>
              <a:r>
                <a:rPr lang="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õ</a:t>
              </a: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 ràng (Quản trị viên và </a:t>
              </a:r>
              <a:r>
                <a:rPr lang="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Đ</a:t>
              </a: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ọc giả).</a:t>
              </a:r>
              <a:endParaRPr lang="en-US" altLang="en-US" sz="3325">
                <a:solidFill>
                  <a:srgbClr val="3A3C1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57200" indent="-457200" algn="just">
                <a:lnSpc>
                  <a:spcPts val="4655"/>
                </a:lnSpc>
                <a:buFont typeface="Arial" panose="020B0604020202020204" pitchFamily="34" charset="0"/>
                <a:buChar char="•"/>
              </a:pP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Ứng dụng các công nghệ hiện </a:t>
              </a:r>
              <a:r>
                <a:rPr lang="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đ</a:t>
              </a: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ại (PHP, MongoDB, Docker).</a:t>
              </a:r>
              <a:endParaRPr lang="en-US" altLang="en-US" sz="3325">
                <a:solidFill>
                  <a:srgbClr val="3A3C1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57200" indent="-457200" algn="just">
                <a:lnSpc>
                  <a:spcPts val="4655"/>
                </a:lnSpc>
                <a:buFont typeface="Arial" panose="020B0604020202020204" pitchFamily="34" charset="0"/>
                <a:buChar char="•"/>
              </a:pPr>
              <a:endParaRPr lang="en-US" altLang="en-US" sz="3325">
                <a:solidFill>
                  <a:srgbClr val="3A3C1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83733" y="793539"/>
              <a:ext cx="12876954" cy="395393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indent="0" algn="l">
                <a:lnSpc>
                  <a:spcPts val="2870"/>
                </a:lnSpc>
                <a:buFont typeface="Arial" panose="020B0604020202020204" pitchFamily="34" charset="0"/>
                <a:buNone/>
              </a:pPr>
              <a:r>
                <a:rPr lang="en-US" sz="7820" b="1">
                  <a:solidFill>
                    <a:srgbClr val="A86147"/>
                  </a:solidFill>
                  <a:latin typeface="Arial" panose="020B0604020202020204" pitchFamily="34" charset="0"/>
                  <a:ea typeface="Poppins Medium" panose="00000600000000000000"/>
                  <a:cs typeface="Arial" panose="020B0604020202020204" pitchFamily="34" charset="0"/>
                  <a:sym typeface="Poppins Medium" panose="00000600000000000000"/>
                </a:rPr>
                <a:t>1. Giới thiệu đề tài</a:t>
              </a:r>
              <a:endParaRPr lang="en-US" sz="7820">
                <a:solidFill>
                  <a:srgbClr val="A86147"/>
                </a:solidFill>
                <a:latin typeface="Fredoka" panose="02000000000000000000"/>
                <a:ea typeface="Fredoka" panose="02000000000000000000"/>
                <a:cs typeface="Fredoka" panose="02000000000000000000"/>
                <a:sym typeface="Fredoka" panose="02000000000000000000"/>
              </a:endParaRPr>
            </a:p>
          </p:txBody>
        </p:sp>
      </p:grpSp>
      <p:sp>
        <p:nvSpPr>
          <p:cNvPr id="19" name="Freeform 19"/>
          <p:cNvSpPr/>
          <p:nvPr/>
        </p:nvSpPr>
        <p:spPr>
          <a:xfrm>
            <a:off x="16018811" y="7581663"/>
            <a:ext cx="4156309" cy="3340161"/>
          </a:xfrm>
          <a:custGeom>
            <a:avLst/>
            <a:gdLst/>
            <a:ahLst/>
            <a:cxnLst/>
            <a:rect l="l" t="t" r="r" b="b"/>
            <a:pathLst>
              <a:path w="4156309" h="3340161">
                <a:moveTo>
                  <a:pt x="0" y="0"/>
                </a:moveTo>
                <a:lnTo>
                  <a:pt x="4156310" y="0"/>
                </a:lnTo>
                <a:lnTo>
                  <a:pt x="4156310" y="3340161"/>
                </a:lnTo>
                <a:lnTo>
                  <a:pt x="0" y="3340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886441" y="-195663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1696720" y="1480185"/>
            <a:ext cx="15963265" cy="8704580"/>
            <a:chOff x="0" y="0"/>
            <a:chExt cx="19905984" cy="9769444"/>
          </a:xfrm>
        </p:grpSpPr>
        <p:grpSp>
          <p:nvGrpSpPr>
            <p:cNvPr id="10" name="Group 10"/>
            <p:cNvGrpSpPr/>
            <p:nvPr/>
          </p:nvGrpSpPr>
          <p:grpSpPr>
            <a:xfrm rot="0">
              <a:off x="0" y="0"/>
              <a:ext cx="19905984" cy="2230411"/>
              <a:chOff x="0" y="0"/>
              <a:chExt cx="3932046" cy="4405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932046" cy="440575"/>
              </a:xfrm>
              <a:custGeom>
                <a:avLst/>
                <a:gdLst/>
                <a:ahLst/>
                <a:cxnLst/>
                <a:rect l="l" t="t" r="r" b="b"/>
                <a:pathLst>
                  <a:path w="3932046" h="440575">
                    <a:moveTo>
                      <a:pt x="26447" y="0"/>
                    </a:moveTo>
                    <a:lnTo>
                      <a:pt x="3905599" y="0"/>
                    </a:lnTo>
                    <a:cubicBezTo>
                      <a:pt x="3912614" y="0"/>
                      <a:pt x="3919340" y="2786"/>
                      <a:pt x="3924300" y="7746"/>
                    </a:cubicBezTo>
                    <a:cubicBezTo>
                      <a:pt x="3929260" y="12706"/>
                      <a:pt x="3932046" y="19433"/>
                      <a:pt x="3932046" y="26447"/>
                    </a:cubicBezTo>
                    <a:lnTo>
                      <a:pt x="3932046" y="414128"/>
                    </a:lnTo>
                    <a:cubicBezTo>
                      <a:pt x="3932046" y="428734"/>
                      <a:pt x="3920205" y="440575"/>
                      <a:pt x="3905599" y="440575"/>
                    </a:cubicBezTo>
                    <a:lnTo>
                      <a:pt x="26447" y="440575"/>
                    </a:lnTo>
                    <a:cubicBezTo>
                      <a:pt x="19433" y="440575"/>
                      <a:pt x="12706" y="437789"/>
                      <a:pt x="7746" y="432829"/>
                    </a:cubicBezTo>
                    <a:cubicBezTo>
                      <a:pt x="2786" y="427869"/>
                      <a:pt x="0" y="421142"/>
                      <a:pt x="0" y="414128"/>
                    </a:cubicBezTo>
                    <a:lnTo>
                      <a:pt x="0" y="26447"/>
                    </a:lnTo>
                    <a:cubicBezTo>
                      <a:pt x="0" y="19433"/>
                      <a:pt x="2786" y="12706"/>
                      <a:pt x="7746" y="7746"/>
                    </a:cubicBezTo>
                    <a:cubicBezTo>
                      <a:pt x="12706" y="2786"/>
                      <a:pt x="19433" y="0"/>
                      <a:pt x="2644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3932046" cy="4786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0" y="3054572"/>
              <a:ext cx="19905984" cy="6714872"/>
              <a:chOff x="0" y="0"/>
              <a:chExt cx="3932046" cy="132639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32046" cy="1326395"/>
              </a:xfrm>
              <a:custGeom>
                <a:avLst/>
                <a:gdLst/>
                <a:ahLst/>
                <a:cxnLst/>
                <a:rect l="l" t="t" r="r" b="b"/>
                <a:pathLst>
                  <a:path w="3932046" h="1326395">
                    <a:moveTo>
                      <a:pt x="26447" y="0"/>
                    </a:moveTo>
                    <a:lnTo>
                      <a:pt x="3905599" y="0"/>
                    </a:lnTo>
                    <a:cubicBezTo>
                      <a:pt x="3912614" y="0"/>
                      <a:pt x="3919340" y="2786"/>
                      <a:pt x="3924300" y="7746"/>
                    </a:cubicBezTo>
                    <a:cubicBezTo>
                      <a:pt x="3929260" y="12706"/>
                      <a:pt x="3932046" y="19433"/>
                      <a:pt x="3932046" y="26447"/>
                    </a:cubicBezTo>
                    <a:lnTo>
                      <a:pt x="3932046" y="1299948"/>
                    </a:lnTo>
                    <a:cubicBezTo>
                      <a:pt x="3932046" y="1314554"/>
                      <a:pt x="3920205" y="1326395"/>
                      <a:pt x="3905599" y="1326395"/>
                    </a:cubicBezTo>
                    <a:lnTo>
                      <a:pt x="26447" y="1326395"/>
                    </a:lnTo>
                    <a:cubicBezTo>
                      <a:pt x="19433" y="1326395"/>
                      <a:pt x="12706" y="1323608"/>
                      <a:pt x="7746" y="1318648"/>
                    </a:cubicBezTo>
                    <a:cubicBezTo>
                      <a:pt x="2786" y="1313689"/>
                      <a:pt x="0" y="1306962"/>
                      <a:pt x="0" y="1299948"/>
                    </a:cubicBezTo>
                    <a:lnTo>
                      <a:pt x="0" y="26447"/>
                    </a:lnTo>
                    <a:cubicBezTo>
                      <a:pt x="0" y="19433"/>
                      <a:pt x="2786" y="12706"/>
                      <a:pt x="7746" y="7746"/>
                    </a:cubicBezTo>
                    <a:cubicBezTo>
                      <a:pt x="12706" y="2786"/>
                      <a:pt x="19433" y="0"/>
                      <a:pt x="2644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3932046" cy="13644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 rot="0">
            <a:off x="1981368" y="2095196"/>
            <a:ext cx="15582900" cy="7836535"/>
            <a:chOff x="-4747260" y="88265"/>
            <a:chExt cx="20777201" cy="10448712"/>
          </a:xfrm>
        </p:grpSpPr>
        <p:sp>
          <p:nvSpPr>
            <p:cNvPr id="17" name="TextBox 17"/>
            <p:cNvSpPr txBox="1"/>
            <p:nvPr/>
          </p:nvSpPr>
          <p:spPr>
            <a:xfrm>
              <a:off x="-4747260" y="3036358"/>
              <a:ext cx="20777201" cy="7500619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algn="just">
                <a:lnSpc>
                  <a:spcPts val="4655"/>
                </a:lnSpc>
              </a:pPr>
              <a:r>
                <a:rPr lang="en-US" altLang="en-US" sz="3325" b="1">
                  <a:solidFill>
                    <a:srgbClr val="3A3C11"/>
                  </a:solidFill>
                  <a:latin typeface="Arial" panose="020B0604020202020204" pitchFamily="34" charset="0"/>
                  <a:ea typeface="ＭＳ Ｐゴシック" panose="020B0600070205080204" charset="-128"/>
                  <a:cs typeface="Arial" panose="020B0604020202020204" pitchFamily="34" charset="0"/>
                  <a:sym typeface="Canva Sans" panose="020B0503030501040103"/>
                </a:rPr>
                <a:t>Kiến trúc hệ thống:</a:t>
              </a:r>
              <a:endParaRPr lang="en-US" altLang="en-US" sz="3325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endParaRPr>
            </a:p>
            <a:p>
              <a:pPr marL="457200" indent="-457200" algn="just" fontAlgn="auto">
                <a:lnSpc>
                  <a:spcPts val="4655"/>
                </a:lnSpc>
                <a:buFont typeface="Arial" panose="020B0604020202020204" pitchFamily="34" charset="0"/>
                <a:buChar char="•"/>
              </a:pP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Mô hình Client-Server: phân chia trách nhiệm giữa trình duyệt (Client) và máy chủ (Server) để quản lý dữ liệu tập trung, giúp người dùng truy cập linh hoạt từ mọi thiết bị.</a:t>
              </a:r>
              <a:endParaRPr lang="en-US" altLang="en-US" sz="3325">
                <a:solidFill>
                  <a:srgbClr val="3A3C1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57200" indent="-457200" algn="just" fontAlgn="auto">
                <a:lnSpc>
                  <a:spcPts val="4655"/>
                </a:lnSpc>
                <a:buFont typeface="Arial" panose="020B0604020202020204" pitchFamily="34" charset="0"/>
                <a:buChar char="•"/>
              </a:pP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Tách biệt Frontend và Backend: Giúp hệ thống linh hoạt, dễ dàng bảo trì và nâng cấp giao diện mà không làm ảnh hưởng đến logic xử lý cốt lõi bên dưới.</a:t>
              </a:r>
              <a:endParaRPr lang="en-US" sz="3325">
                <a:solidFill>
                  <a:srgbClr val="3A3C1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2918460" y="88265"/>
              <a:ext cx="16322887" cy="9812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indent="0" algn="l">
                <a:lnSpc>
                  <a:spcPts val="2870"/>
                </a:lnSpc>
                <a:buFont typeface="Arial" panose="020B0604020202020204" pitchFamily="34" charset="0"/>
                <a:buNone/>
              </a:pPr>
              <a:endParaRPr lang="en-US" altLang="en-US" sz="782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endParaRPr>
            </a:p>
            <a:p>
              <a:pPr indent="0" algn="l">
                <a:lnSpc>
                  <a:spcPts val="2870"/>
                </a:lnSpc>
                <a:buFont typeface="Arial" panose="020B0604020202020204" pitchFamily="34" charset="0"/>
                <a:buNone/>
              </a:pPr>
              <a:r>
                <a:rPr lang="en-US" altLang="en-US" sz="7820" b="1">
                  <a:solidFill>
                    <a:srgbClr val="A86147"/>
                  </a:solidFill>
                  <a:latin typeface="Arial" panose="020B0604020202020204" pitchFamily="34" charset="0"/>
                  <a:ea typeface="Poppins Medium" panose="00000600000000000000"/>
                  <a:cs typeface="Arial" panose="020B0604020202020204" pitchFamily="34" charset="0"/>
                  <a:sym typeface="Poppins Medium" panose="00000600000000000000"/>
                </a:rPr>
                <a:t>2. Nghiên cứu lý thuyết</a:t>
              </a:r>
              <a:endParaRPr lang="en-US" sz="7820">
                <a:solidFill>
                  <a:srgbClr val="A86147"/>
                </a:solidFill>
                <a:latin typeface="Fredoka" panose="02000000000000000000"/>
                <a:ea typeface="Fredoka" panose="02000000000000000000"/>
                <a:cs typeface="Fredoka" panose="02000000000000000000"/>
                <a:sym typeface="Fredoka" panose="02000000000000000000"/>
              </a:endParaRPr>
            </a:p>
          </p:txBody>
        </p:sp>
      </p:grpSp>
      <p:sp>
        <p:nvSpPr>
          <p:cNvPr id="19" name="Freeform 19"/>
          <p:cNvSpPr/>
          <p:nvPr/>
        </p:nvSpPr>
        <p:spPr>
          <a:xfrm>
            <a:off x="-1447793" y="5600700"/>
            <a:ext cx="3371800" cy="4479445"/>
          </a:xfrm>
          <a:custGeom>
            <a:avLst/>
            <a:gdLst/>
            <a:ahLst/>
            <a:cxnLst/>
            <a:rect l="l" t="t" r="r" b="b"/>
            <a:pathLst>
              <a:path w="3371800" h="4479445">
                <a:moveTo>
                  <a:pt x="0" y="0"/>
                </a:moveTo>
                <a:lnTo>
                  <a:pt x="3371800" y="0"/>
                </a:lnTo>
                <a:lnTo>
                  <a:pt x="3371800" y="4479445"/>
                </a:lnTo>
                <a:lnTo>
                  <a:pt x="0" y="4479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769601" y="-69298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1946275" y="874395"/>
            <a:ext cx="14394815" cy="1664335"/>
            <a:chOff x="0" y="0"/>
            <a:chExt cx="3791275" cy="440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91275" cy="440575"/>
            </a:xfrm>
            <a:custGeom>
              <a:avLst/>
              <a:gdLst/>
              <a:ahLst/>
              <a:cxnLst/>
              <a:rect l="l" t="t" r="r" b="b"/>
              <a:pathLst>
                <a:path w="3791275" h="440575">
                  <a:moveTo>
                    <a:pt x="27429" y="0"/>
                  </a:moveTo>
                  <a:lnTo>
                    <a:pt x="3763846" y="0"/>
                  </a:lnTo>
                  <a:cubicBezTo>
                    <a:pt x="3771121" y="0"/>
                    <a:pt x="3778098" y="2890"/>
                    <a:pt x="3783242" y="8034"/>
                  </a:cubicBezTo>
                  <a:cubicBezTo>
                    <a:pt x="3788385" y="13178"/>
                    <a:pt x="3791275" y="20154"/>
                    <a:pt x="3791275" y="27429"/>
                  </a:cubicBezTo>
                  <a:lnTo>
                    <a:pt x="3791275" y="413146"/>
                  </a:lnTo>
                  <a:cubicBezTo>
                    <a:pt x="3791275" y="420421"/>
                    <a:pt x="3788385" y="427397"/>
                    <a:pt x="3783242" y="432541"/>
                  </a:cubicBezTo>
                  <a:cubicBezTo>
                    <a:pt x="3778098" y="437685"/>
                    <a:pt x="3771121" y="440575"/>
                    <a:pt x="3763846" y="440575"/>
                  </a:cubicBezTo>
                  <a:lnTo>
                    <a:pt x="27429" y="440575"/>
                  </a:lnTo>
                  <a:cubicBezTo>
                    <a:pt x="20154" y="440575"/>
                    <a:pt x="13178" y="437685"/>
                    <a:pt x="8034" y="432541"/>
                  </a:cubicBezTo>
                  <a:cubicBezTo>
                    <a:pt x="2890" y="427397"/>
                    <a:pt x="0" y="420421"/>
                    <a:pt x="0" y="413146"/>
                  </a:cubicBezTo>
                  <a:lnTo>
                    <a:pt x="0" y="27429"/>
                  </a:lnTo>
                  <a:cubicBezTo>
                    <a:pt x="0" y="20154"/>
                    <a:pt x="2890" y="13178"/>
                    <a:pt x="8034" y="8034"/>
                  </a:cubicBezTo>
                  <a:cubicBezTo>
                    <a:pt x="13178" y="2890"/>
                    <a:pt x="20154" y="0"/>
                    <a:pt x="274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91275" cy="478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-635" y="2610485"/>
            <a:ext cx="18319750" cy="7936230"/>
            <a:chOff x="0" y="0"/>
            <a:chExt cx="1825252" cy="13263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5252" cy="1326395"/>
            </a:xfrm>
            <a:custGeom>
              <a:avLst/>
              <a:gdLst/>
              <a:ahLst/>
              <a:cxnLst/>
              <a:rect l="l" t="t" r="r" b="b"/>
              <a:pathLst>
                <a:path w="1825252" h="1326395">
                  <a:moveTo>
                    <a:pt x="56973" y="0"/>
                  </a:moveTo>
                  <a:lnTo>
                    <a:pt x="1768279" y="0"/>
                  </a:lnTo>
                  <a:cubicBezTo>
                    <a:pt x="1799744" y="0"/>
                    <a:pt x="1825252" y="25508"/>
                    <a:pt x="1825252" y="56973"/>
                  </a:cubicBezTo>
                  <a:lnTo>
                    <a:pt x="1825252" y="1269421"/>
                  </a:lnTo>
                  <a:cubicBezTo>
                    <a:pt x="1825252" y="1300887"/>
                    <a:pt x="1799744" y="1326395"/>
                    <a:pt x="1768279" y="1326395"/>
                  </a:cubicBezTo>
                  <a:lnTo>
                    <a:pt x="56973" y="1326395"/>
                  </a:lnTo>
                  <a:cubicBezTo>
                    <a:pt x="41863" y="1326395"/>
                    <a:pt x="27372" y="1320392"/>
                    <a:pt x="16687" y="1309707"/>
                  </a:cubicBezTo>
                  <a:cubicBezTo>
                    <a:pt x="6003" y="1299023"/>
                    <a:pt x="0" y="1284532"/>
                    <a:pt x="0" y="1269421"/>
                  </a:cubicBezTo>
                  <a:lnTo>
                    <a:pt x="0" y="56973"/>
                  </a:lnTo>
                  <a:cubicBezTo>
                    <a:pt x="0" y="25508"/>
                    <a:pt x="25508" y="0"/>
                    <a:pt x="569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25252" cy="1364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77825" y="2610485"/>
            <a:ext cx="16958310" cy="76415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Sơ đồ Use case mô tả chi tiết:</a:t>
            </a:r>
            <a:endParaRPr lang="en-US" altLang="en-US" sz="3600" b="1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362200" y="1409700"/>
            <a:ext cx="13797280" cy="735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ts val="2870"/>
              </a:lnSpc>
              <a:buFont typeface="Arial" panose="020B0604020202020204" pitchFamily="34" charset="0"/>
              <a:buNone/>
            </a:pPr>
            <a:endParaRPr lang="en-US" altLang="en-US" sz="7820" b="1">
              <a:solidFill>
                <a:srgbClr val="A86147"/>
              </a:solidFill>
              <a:latin typeface="Arial" panose="020B0604020202020204" pitchFamily="34" charset="0"/>
              <a:ea typeface="Poppins Medium" panose="00000600000000000000"/>
              <a:cs typeface="Arial" panose="020B0604020202020204" pitchFamily="34" charset="0"/>
              <a:sym typeface="Poppins Medium" panose="00000600000000000000"/>
            </a:endParaRPr>
          </a:p>
          <a:p>
            <a:pPr indent="0" algn="l">
              <a:lnSpc>
                <a:spcPts val="2870"/>
              </a:lnSpc>
              <a:buFont typeface="Arial" panose="020B0604020202020204" pitchFamily="34" charset="0"/>
              <a:buNone/>
            </a:pPr>
            <a:r>
              <a:rPr lang="en-US" altLang="en-US" sz="782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rPr>
              <a:t>3. Hiện thực hóa nghiên cứu</a:t>
            </a:r>
            <a:endParaRPr lang="en-US" sz="7820">
              <a:solidFill>
                <a:srgbClr val="A86147"/>
              </a:solidFill>
              <a:latin typeface="Fredoka" panose="02000000000000000000"/>
              <a:ea typeface="Fredoka" panose="02000000000000000000"/>
              <a:cs typeface="Fredoka" panose="02000000000000000000"/>
              <a:sym typeface="Fredoka" panose="02000000000000000000"/>
            </a:endParaRPr>
          </a:p>
        </p:txBody>
      </p:sp>
      <p:pic>
        <p:nvPicPr>
          <p:cNvPr id="30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15" y="3848100"/>
            <a:ext cx="5274310" cy="5582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1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715" y="3917315"/>
            <a:ext cx="5263515" cy="54629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1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5800" y="3848100"/>
            <a:ext cx="5650865" cy="55314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2" name="Text Box 21"/>
          <p:cNvSpPr txBox="1"/>
          <p:nvPr/>
        </p:nvSpPr>
        <p:spPr>
          <a:xfrm>
            <a:off x="2514600" y="3238500"/>
            <a:ext cx="2935605" cy="6883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r>
              <a:rPr lang="en-US" altLang="en-US" sz="3325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Độc giả</a:t>
            </a:r>
            <a:endParaRPr lang="en-US" altLang="en-US" sz="3325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8001000" y="3314700"/>
            <a:ext cx="2935605" cy="6883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r>
              <a:rPr lang="en-US" altLang="en-US" sz="3325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Thủ thư</a:t>
            </a:r>
            <a:endParaRPr lang="en-US" altLang="en-US" sz="3325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13453110" y="3238500"/>
            <a:ext cx="2935605" cy="6883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r>
              <a:rPr lang="en-US" altLang="en-US" sz="3325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Quản trị viên</a:t>
            </a:r>
            <a:endParaRPr lang="en-US" altLang="en-US" sz="3325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769601" y="-69298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1946275" y="874395"/>
            <a:ext cx="14394815" cy="1664335"/>
            <a:chOff x="0" y="0"/>
            <a:chExt cx="3791275" cy="440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91275" cy="440575"/>
            </a:xfrm>
            <a:custGeom>
              <a:avLst/>
              <a:gdLst/>
              <a:ahLst/>
              <a:cxnLst/>
              <a:rect l="l" t="t" r="r" b="b"/>
              <a:pathLst>
                <a:path w="3791275" h="440575">
                  <a:moveTo>
                    <a:pt x="27429" y="0"/>
                  </a:moveTo>
                  <a:lnTo>
                    <a:pt x="3763846" y="0"/>
                  </a:lnTo>
                  <a:cubicBezTo>
                    <a:pt x="3771121" y="0"/>
                    <a:pt x="3778098" y="2890"/>
                    <a:pt x="3783242" y="8034"/>
                  </a:cubicBezTo>
                  <a:cubicBezTo>
                    <a:pt x="3788385" y="13178"/>
                    <a:pt x="3791275" y="20154"/>
                    <a:pt x="3791275" y="27429"/>
                  </a:cubicBezTo>
                  <a:lnTo>
                    <a:pt x="3791275" y="413146"/>
                  </a:lnTo>
                  <a:cubicBezTo>
                    <a:pt x="3791275" y="420421"/>
                    <a:pt x="3788385" y="427397"/>
                    <a:pt x="3783242" y="432541"/>
                  </a:cubicBezTo>
                  <a:cubicBezTo>
                    <a:pt x="3778098" y="437685"/>
                    <a:pt x="3771121" y="440575"/>
                    <a:pt x="3763846" y="440575"/>
                  </a:cubicBezTo>
                  <a:lnTo>
                    <a:pt x="27429" y="440575"/>
                  </a:lnTo>
                  <a:cubicBezTo>
                    <a:pt x="20154" y="440575"/>
                    <a:pt x="13178" y="437685"/>
                    <a:pt x="8034" y="432541"/>
                  </a:cubicBezTo>
                  <a:cubicBezTo>
                    <a:pt x="2890" y="427397"/>
                    <a:pt x="0" y="420421"/>
                    <a:pt x="0" y="413146"/>
                  </a:cubicBezTo>
                  <a:lnTo>
                    <a:pt x="0" y="27429"/>
                  </a:lnTo>
                  <a:cubicBezTo>
                    <a:pt x="0" y="20154"/>
                    <a:pt x="2890" y="13178"/>
                    <a:pt x="8034" y="8034"/>
                  </a:cubicBezTo>
                  <a:cubicBezTo>
                    <a:pt x="13178" y="2890"/>
                    <a:pt x="20154" y="0"/>
                    <a:pt x="274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91275" cy="478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-635" y="2610485"/>
            <a:ext cx="18319750" cy="7936230"/>
            <a:chOff x="0" y="0"/>
            <a:chExt cx="1825252" cy="13263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5252" cy="1326395"/>
            </a:xfrm>
            <a:custGeom>
              <a:avLst/>
              <a:gdLst/>
              <a:ahLst/>
              <a:cxnLst/>
              <a:rect l="l" t="t" r="r" b="b"/>
              <a:pathLst>
                <a:path w="1825252" h="1326395">
                  <a:moveTo>
                    <a:pt x="56973" y="0"/>
                  </a:moveTo>
                  <a:lnTo>
                    <a:pt x="1768279" y="0"/>
                  </a:lnTo>
                  <a:cubicBezTo>
                    <a:pt x="1799744" y="0"/>
                    <a:pt x="1825252" y="25508"/>
                    <a:pt x="1825252" y="56973"/>
                  </a:cubicBezTo>
                  <a:lnTo>
                    <a:pt x="1825252" y="1269421"/>
                  </a:lnTo>
                  <a:cubicBezTo>
                    <a:pt x="1825252" y="1300887"/>
                    <a:pt x="1799744" y="1326395"/>
                    <a:pt x="1768279" y="1326395"/>
                  </a:cubicBezTo>
                  <a:lnTo>
                    <a:pt x="56973" y="1326395"/>
                  </a:lnTo>
                  <a:cubicBezTo>
                    <a:pt x="41863" y="1326395"/>
                    <a:pt x="27372" y="1320392"/>
                    <a:pt x="16687" y="1309707"/>
                  </a:cubicBezTo>
                  <a:cubicBezTo>
                    <a:pt x="6003" y="1299023"/>
                    <a:pt x="0" y="1284532"/>
                    <a:pt x="0" y="1269421"/>
                  </a:cubicBezTo>
                  <a:lnTo>
                    <a:pt x="0" y="56973"/>
                  </a:lnTo>
                  <a:cubicBezTo>
                    <a:pt x="0" y="25508"/>
                    <a:pt x="25508" y="0"/>
                    <a:pt x="569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25252" cy="1364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77825" y="2610485"/>
            <a:ext cx="16958310" cy="76415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endParaRPr lang="en-US" altLang="en-US" sz="3600" b="1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Yêu cầu chức năng của hệ thống:</a:t>
            </a:r>
            <a:endParaRPr lang="en-US" altLang="en-US" sz="3600" b="1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endParaRPr lang="en-US" altLang="en-US" sz="3600" b="1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571500" indent="-5715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Người dùng(độc giả): Đăng nhập/Đăng ký, tìm sách(theo tên, tác giả, thể loại), mượn sách, gửi yêu cầu hỗ trợ, xem thông tin cá nhân.</a:t>
            </a:r>
            <a:endParaRPr lang="en-US" altLang="en-US" sz="36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571500" indent="-5715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endParaRPr lang="en-US" altLang="en-US" sz="36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571500" indent="-5715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Thủ thư: </a:t>
            </a: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Đăng nhập, tìm sách, quản lý sách(thêm, xóa, sửa), xem danh sách người dùng, thống kê.</a:t>
            </a:r>
            <a:endParaRPr lang="en-US" altLang="en-US" sz="36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571500" indent="-5715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endParaRPr lang="en-US" altLang="en-US" sz="36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571500" indent="-5715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Quản trị viên: </a:t>
            </a: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 Đăng nhập, tìm sách, xem danh sách người dùng, quản lý người dùng(thêm, xóa, sửa), quản lý sách, xem thống kê, q</a:t>
            </a: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uản l</a:t>
            </a:r>
            <a:r>
              <a:rPr lang="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ý</a:t>
            </a: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 yêu cầu hỗ trợ.</a:t>
            </a:r>
            <a:endParaRPr lang="en-US" altLang="en-US" sz="36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362200" y="1409700"/>
            <a:ext cx="13797280" cy="735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ts val="2870"/>
              </a:lnSpc>
              <a:buFont typeface="Arial" panose="020B0604020202020204" pitchFamily="34" charset="0"/>
              <a:buNone/>
            </a:pPr>
            <a:endParaRPr lang="en-US" altLang="en-US" sz="7820" b="1">
              <a:solidFill>
                <a:srgbClr val="A86147"/>
              </a:solidFill>
              <a:latin typeface="Arial" panose="020B0604020202020204" pitchFamily="34" charset="0"/>
              <a:ea typeface="Poppins Medium" panose="00000600000000000000"/>
              <a:cs typeface="Arial" panose="020B0604020202020204" pitchFamily="34" charset="0"/>
              <a:sym typeface="Poppins Medium" panose="00000600000000000000"/>
            </a:endParaRPr>
          </a:p>
          <a:p>
            <a:pPr indent="0" algn="l">
              <a:lnSpc>
                <a:spcPts val="2870"/>
              </a:lnSpc>
              <a:buFont typeface="Arial" panose="020B0604020202020204" pitchFamily="34" charset="0"/>
              <a:buNone/>
            </a:pPr>
            <a:r>
              <a:rPr lang="en-US" altLang="en-US" sz="782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rPr>
              <a:t>3. Hiện thực hóa nghiên cứu</a:t>
            </a:r>
            <a:endParaRPr lang="en-US" sz="7820">
              <a:solidFill>
                <a:srgbClr val="A86147"/>
              </a:solidFill>
              <a:latin typeface="Fredoka" panose="02000000000000000000"/>
              <a:ea typeface="Fredoka" panose="02000000000000000000"/>
              <a:cs typeface="Fredoka" panose="02000000000000000000"/>
              <a:sym typeface="Fredoka" panose="020000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769601" y="-69298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1946275" y="874395"/>
            <a:ext cx="14394815" cy="1664335"/>
            <a:chOff x="0" y="0"/>
            <a:chExt cx="3791275" cy="440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91275" cy="440575"/>
            </a:xfrm>
            <a:custGeom>
              <a:avLst/>
              <a:gdLst/>
              <a:ahLst/>
              <a:cxnLst/>
              <a:rect l="l" t="t" r="r" b="b"/>
              <a:pathLst>
                <a:path w="3791275" h="440575">
                  <a:moveTo>
                    <a:pt x="27429" y="0"/>
                  </a:moveTo>
                  <a:lnTo>
                    <a:pt x="3763846" y="0"/>
                  </a:lnTo>
                  <a:cubicBezTo>
                    <a:pt x="3771121" y="0"/>
                    <a:pt x="3778098" y="2890"/>
                    <a:pt x="3783242" y="8034"/>
                  </a:cubicBezTo>
                  <a:cubicBezTo>
                    <a:pt x="3788385" y="13178"/>
                    <a:pt x="3791275" y="20154"/>
                    <a:pt x="3791275" y="27429"/>
                  </a:cubicBezTo>
                  <a:lnTo>
                    <a:pt x="3791275" y="413146"/>
                  </a:lnTo>
                  <a:cubicBezTo>
                    <a:pt x="3791275" y="420421"/>
                    <a:pt x="3788385" y="427397"/>
                    <a:pt x="3783242" y="432541"/>
                  </a:cubicBezTo>
                  <a:cubicBezTo>
                    <a:pt x="3778098" y="437685"/>
                    <a:pt x="3771121" y="440575"/>
                    <a:pt x="3763846" y="440575"/>
                  </a:cubicBezTo>
                  <a:lnTo>
                    <a:pt x="27429" y="440575"/>
                  </a:lnTo>
                  <a:cubicBezTo>
                    <a:pt x="20154" y="440575"/>
                    <a:pt x="13178" y="437685"/>
                    <a:pt x="8034" y="432541"/>
                  </a:cubicBezTo>
                  <a:cubicBezTo>
                    <a:pt x="2890" y="427397"/>
                    <a:pt x="0" y="420421"/>
                    <a:pt x="0" y="413146"/>
                  </a:cubicBezTo>
                  <a:lnTo>
                    <a:pt x="0" y="27429"/>
                  </a:lnTo>
                  <a:cubicBezTo>
                    <a:pt x="0" y="20154"/>
                    <a:pt x="2890" y="13178"/>
                    <a:pt x="8034" y="8034"/>
                  </a:cubicBezTo>
                  <a:cubicBezTo>
                    <a:pt x="13178" y="2890"/>
                    <a:pt x="20154" y="0"/>
                    <a:pt x="274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91275" cy="478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-635" y="2610485"/>
            <a:ext cx="18319750" cy="7936230"/>
            <a:chOff x="0" y="0"/>
            <a:chExt cx="1825252" cy="13263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5252" cy="1326395"/>
            </a:xfrm>
            <a:custGeom>
              <a:avLst/>
              <a:gdLst/>
              <a:ahLst/>
              <a:cxnLst/>
              <a:rect l="l" t="t" r="r" b="b"/>
              <a:pathLst>
                <a:path w="1825252" h="1326395">
                  <a:moveTo>
                    <a:pt x="56973" y="0"/>
                  </a:moveTo>
                  <a:lnTo>
                    <a:pt x="1768279" y="0"/>
                  </a:lnTo>
                  <a:cubicBezTo>
                    <a:pt x="1799744" y="0"/>
                    <a:pt x="1825252" y="25508"/>
                    <a:pt x="1825252" y="56973"/>
                  </a:cubicBezTo>
                  <a:lnTo>
                    <a:pt x="1825252" y="1269421"/>
                  </a:lnTo>
                  <a:cubicBezTo>
                    <a:pt x="1825252" y="1300887"/>
                    <a:pt x="1799744" y="1326395"/>
                    <a:pt x="1768279" y="1326395"/>
                  </a:cubicBezTo>
                  <a:lnTo>
                    <a:pt x="56973" y="1326395"/>
                  </a:lnTo>
                  <a:cubicBezTo>
                    <a:pt x="41863" y="1326395"/>
                    <a:pt x="27372" y="1320392"/>
                    <a:pt x="16687" y="1309707"/>
                  </a:cubicBezTo>
                  <a:cubicBezTo>
                    <a:pt x="6003" y="1299023"/>
                    <a:pt x="0" y="1284532"/>
                    <a:pt x="0" y="1269421"/>
                  </a:cubicBezTo>
                  <a:lnTo>
                    <a:pt x="0" y="56973"/>
                  </a:lnTo>
                  <a:cubicBezTo>
                    <a:pt x="0" y="25508"/>
                    <a:pt x="25508" y="0"/>
                    <a:pt x="569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25252" cy="1364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04800" y="2552700"/>
            <a:ext cx="16958310" cy="76415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Thiết kế cơ sở dữ liệu:</a:t>
            </a:r>
            <a:endParaRPr lang="en-US" altLang="en-US" sz="3600" b="1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endParaRPr lang="en-US" altLang="en-US" sz="36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362200" y="1409700"/>
            <a:ext cx="13797280" cy="735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ts val="2870"/>
              </a:lnSpc>
              <a:buFont typeface="Arial" panose="020B0604020202020204" pitchFamily="34" charset="0"/>
              <a:buNone/>
            </a:pPr>
            <a:endParaRPr lang="en-US" altLang="en-US" sz="7820" b="1">
              <a:solidFill>
                <a:srgbClr val="A86147"/>
              </a:solidFill>
              <a:latin typeface="Arial" panose="020B0604020202020204" pitchFamily="34" charset="0"/>
              <a:ea typeface="Poppins Medium" panose="00000600000000000000"/>
              <a:cs typeface="Arial" panose="020B0604020202020204" pitchFamily="34" charset="0"/>
              <a:sym typeface="Poppins Medium" panose="00000600000000000000"/>
            </a:endParaRPr>
          </a:p>
          <a:p>
            <a:pPr indent="0" algn="l">
              <a:lnSpc>
                <a:spcPts val="2870"/>
              </a:lnSpc>
              <a:buFont typeface="Arial" panose="020B0604020202020204" pitchFamily="34" charset="0"/>
              <a:buNone/>
            </a:pPr>
            <a:r>
              <a:rPr lang="en-US" altLang="en-US" sz="782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rPr>
              <a:t>3. Hiện thực hóa nghiên cứu</a:t>
            </a:r>
            <a:endParaRPr lang="en-US" sz="7820">
              <a:solidFill>
                <a:srgbClr val="A86147"/>
              </a:solidFill>
              <a:latin typeface="Fredoka" panose="02000000000000000000"/>
              <a:ea typeface="Fredoka" panose="02000000000000000000"/>
              <a:cs typeface="Fredoka" panose="02000000000000000000"/>
              <a:sym typeface="Fredoka" panose="02000000000000000000"/>
            </a:endParaRPr>
          </a:p>
        </p:txBody>
      </p:sp>
      <p:pic>
        <p:nvPicPr>
          <p:cNvPr id="309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24300"/>
            <a:ext cx="8326755" cy="6254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65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200" y="3924300"/>
            <a:ext cx="8122920" cy="633539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 Box 21"/>
          <p:cNvSpPr txBox="1"/>
          <p:nvPr/>
        </p:nvSpPr>
        <p:spPr>
          <a:xfrm>
            <a:off x="2895600" y="3314700"/>
            <a:ext cx="4151630" cy="6883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r>
              <a:rPr lang="en-US" altLang="en-US" sz="3325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Kiến trúc tổng thể</a:t>
            </a:r>
            <a:endParaRPr lang="en-US" altLang="en-US" sz="3325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1049000" y="3238500"/>
            <a:ext cx="4894580" cy="6883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r>
              <a:rPr lang="en-US" altLang="en-US" sz="3325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Kiến trúc cơ sở dữ liệu</a:t>
            </a:r>
            <a:endParaRPr lang="en-US" altLang="en-US" sz="3325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769601" y="-69298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1946275" y="874395"/>
            <a:ext cx="14394815" cy="1664335"/>
            <a:chOff x="0" y="0"/>
            <a:chExt cx="3791275" cy="4405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91275" cy="440575"/>
            </a:xfrm>
            <a:custGeom>
              <a:avLst/>
              <a:gdLst/>
              <a:ahLst/>
              <a:cxnLst/>
              <a:rect l="l" t="t" r="r" b="b"/>
              <a:pathLst>
                <a:path w="3791275" h="440575">
                  <a:moveTo>
                    <a:pt x="27429" y="0"/>
                  </a:moveTo>
                  <a:lnTo>
                    <a:pt x="3763846" y="0"/>
                  </a:lnTo>
                  <a:cubicBezTo>
                    <a:pt x="3771121" y="0"/>
                    <a:pt x="3778098" y="2890"/>
                    <a:pt x="3783242" y="8034"/>
                  </a:cubicBezTo>
                  <a:cubicBezTo>
                    <a:pt x="3788385" y="13178"/>
                    <a:pt x="3791275" y="20154"/>
                    <a:pt x="3791275" y="27429"/>
                  </a:cubicBezTo>
                  <a:lnTo>
                    <a:pt x="3791275" y="413146"/>
                  </a:lnTo>
                  <a:cubicBezTo>
                    <a:pt x="3791275" y="420421"/>
                    <a:pt x="3788385" y="427397"/>
                    <a:pt x="3783242" y="432541"/>
                  </a:cubicBezTo>
                  <a:cubicBezTo>
                    <a:pt x="3778098" y="437685"/>
                    <a:pt x="3771121" y="440575"/>
                    <a:pt x="3763846" y="440575"/>
                  </a:cubicBezTo>
                  <a:lnTo>
                    <a:pt x="27429" y="440575"/>
                  </a:lnTo>
                  <a:cubicBezTo>
                    <a:pt x="20154" y="440575"/>
                    <a:pt x="13178" y="437685"/>
                    <a:pt x="8034" y="432541"/>
                  </a:cubicBezTo>
                  <a:cubicBezTo>
                    <a:pt x="2890" y="427397"/>
                    <a:pt x="0" y="420421"/>
                    <a:pt x="0" y="413146"/>
                  </a:cubicBezTo>
                  <a:lnTo>
                    <a:pt x="0" y="27429"/>
                  </a:lnTo>
                  <a:cubicBezTo>
                    <a:pt x="0" y="20154"/>
                    <a:pt x="2890" y="13178"/>
                    <a:pt x="8034" y="8034"/>
                  </a:cubicBezTo>
                  <a:cubicBezTo>
                    <a:pt x="13178" y="2890"/>
                    <a:pt x="20154" y="0"/>
                    <a:pt x="2742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791275" cy="478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-635" y="2610485"/>
            <a:ext cx="18319750" cy="7936230"/>
            <a:chOff x="0" y="0"/>
            <a:chExt cx="1825252" cy="13263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25252" cy="1326395"/>
            </a:xfrm>
            <a:custGeom>
              <a:avLst/>
              <a:gdLst/>
              <a:ahLst/>
              <a:cxnLst/>
              <a:rect l="l" t="t" r="r" b="b"/>
              <a:pathLst>
                <a:path w="1825252" h="1326395">
                  <a:moveTo>
                    <a:pt x="56973" y="0"/>
                  </a:moveTo>
                  <a:lnTo>
                    <a:pt x="1768279" y="0"/>
                  </a:lnTo>
                  <a:cubicBezTo>
                    <a:pt x="1799744" y="0"/>
                    <a:pt x="1825252" y="25508"/>
                    <a:pt x="1825252" y="56973"/>
                  </a:cubicBezTo>
                  <a:lnTo>
                    <a:pt x="1825252" y="1269421"/>
                  </a:lnTo>
                  <a:cubicBezTo>
                    <a:pt x="1825252" y="1300887"/>
                    <a:pt x="1799744" y="1326395"/>
                    <a:pt x="1768279" y="1326395"/>
                  </a:cubicBezTo>
                  <a:lnTo>
                    <a:pt x="56973" y="1326395"/>
                  </a:lnTo>
                  <a:cubicBezTo>
                    <a:pt x="41863" y="1326395"/>
                    <a:pt x="27372" y="1320392"/>
                    <a:pt x="16687" y="1309707"/>
                  </a:cubicBezTo>
                  <a:cubicBezTo>
                    <a:pt x="6003" y="1299023"/>
                    <a:pt x="0" y="1284532"/>
                    <a:pt x="0" y="1269421"/>
                  </a:cubicBezTo>
                  <a:lnTo>
                    <a:pt x="0" y="56973"/>
                  </a:lnTo>
                  <a:cubicBezTo>
                    <a:pt x="0" y="25508"/>
                    <a:pt x="25508" y="0"/>
                    <a:pt x="5697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825252" cy="1364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77825" y="2610485"/>
            <a:ext cx="16958310" cy="764159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Thiết kế API:</a:t>
            </a:r>
            <a:endParaRPr lang="en-US" altLang="en-US" sz="3600" b="1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endParaRPr lang="en-US" altLang="en-US" sz="3600" b="1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indent="0" algn="just">
              <a:lnSpc>
                <a:spcPts val="4655"/>
              </a:lnSpc>
              <a:buFont typeface="Arial" panose="020B0604020202020204" pitchFamily="34" charset="0"/>
              <a:buNone/>
            </a:pPr>
            <a:r>
              <a:rPr lang="en-US" altLang="en-US" sz="3600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  Có rất nhiều API được dùng trong hệ thống, sau đây là một số API chính:</a:t>
            </a:r>
            <a:endParaRPr lang="en-US" altLang="en-US" sz="3600" b="1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571500" indent="-5715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POST - GET api/auth(action=login): xử l</a:t>
            </a:r>
            <a:r>
              <a:rPr lang="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ý</a:t>
            </a: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 </a:t>
            </a:r>
            <a:r>
              <a:rPr lang="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đă</a:t>
            </a: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ng nhập, </a:t>
            </a:r>
            <a:r>
              <a:rPr lang="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đă</a:t>
            </a: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ng k</a:t>
            </a:r>
            <a:r>
              <a:rPr lang="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ý</a:t>
            </a: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 và </a:t>
            </a:r>
            <a:r>
              <a:rPr 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phân quyền tài khoản.</a:t>
            </a:r>
            <a:endParaRPr lang="en-US" sz="36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571500" indent="-5715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POST - GET api/sach: Quản l</a:t>
            </a:r>
            <a:r>
              <a:rPr lang="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ý</a:t>
            </a:r>
            <a:r>
              <a:rPr 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 hiển thị</a:t>
            </a: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 danh sách sách.</a:t>
            </a:r>
            <a:endParaRPr lang="en-US" altLang="en-US" sz="36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571500" indent="-5715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POST - GET api/search:Tìm kiếm sách theo từ khóa (có hỗ trợ tiếng Việt không dấu), tìm theo: tên sách, tác giả và thể loại.</a:t>
            </a:r>
            <a:endParaRPr lang="en-US" altLang="en-US" sz="36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571500" indent="-5715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 POST - GET api/borrow: Mượn sách, tạo phiếu m</a:t>
            </a:r>
            <a:r>
              <a:rPr lang="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ợn sách mới, kiểm tra số l</a:t>
            </a:r>
            <a:r>
              <a:rPr lang="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ợng sách còn trong kho và giảm số l</a:t>
            </a:r>
            <a:r>
              <a:rPr lang="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ợng sách khi mượn thành công.</a:t>
            </a:r>
            <a:endParaRPr lang="en-US" altLang="en-US" sz="36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  <a:p>
            <a:pPr marL="571500" indent="-571500" algn="just">
              <a:lnSpc>
                <a:spcPts val="4655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POST - GET api/return_muon: Trả</a:t>
            </a: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 sách, </a:t>
            </a:r>
            <a:r>
              <a:rPr lang="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</a:t>
            </a: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ánh dấu sách </a:t>
            </a:r>
            <a:r>
              <a:rPr lang="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đ</a:t>
            </a: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ã trả,</a:t>
            </a: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 t</a:t>
            </a:r>
            <a:r>
              <a:rPr lang="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ă</a:t>
            </a: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ng số l</a:t>
            </a:r>
            <a:r>
              <a:rPr lang="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ư</a:t>
            </a: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ợng sách, cập nhật trạng thái </a:t>
            </a:r>
            <a:r>
              <a:rPr lang="en-US" altLang="en-US" sz="3600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rPr>
              <a:t>khi trả thành công.</a:t>
            </a:r>
            <a:endParaRPr lang="en-US" altLang="en-US" sz="3600">
              <a:solidFill>
                <a:srgbClr val="3A3C11"/>
              </a:solidFill>
              <a:latin typeface="Arial" panose="020B0604020202020204" pitchFamily="34" charset="0"/>
              <a:ea typeface="ＭＳ Ｐゴシック" panose="020B0600070205080204" charset="-128"/>
              <a:cs typeface="Arial" panose="020B0604020202020204" pitchFamily="34" charset="0"/>
              <a:sym typeface="Canva Sans" panose="020B05030305010401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362200" y="1409700"/>
            <a:ext cx="13797280" cy="735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0" algn="l">
              <a:lnSpc>
                <a:spcPts val="2870"/>
              </a:lnSpc>
              <a:buFont typeface="Arial" panose="020B0604020202020204" pitchFamily="34" charset="0"/>
              <a:buNone/>
            </a:pPr>
            <a:endParaRPr lang="en-US" altLang="en-US" sz="7820" b="1">
              <a:solidFill>
                <a:srgbClr val="A86147"/>
              </a:solidFill>
              <a:latin typeface="Arial" panose="020B0604020202020204" pitchFamily="34" charset="0"/>
              <a:ea typeface="Poppins Medium" panose="00000600000000000000"/>
              <a:cs typeface="Arial" panose="020B0604020202020204" pitchFamily="34" charset="0"/>
              <a:sym typeface="Poppins Medium" panose="00000600000000000000"/>
            </a:endParaRPr>
          </a:p>
          <a:p>
            <a:pPr indent="0" algn="l">
              <a:lnSpc>
                <a:spcPts val="2870"/>
              </a:lnSpc>
              <a:buFont typeface="Arial" panose="020B0604020202020204" pitchFamily="34" charset="0"/>
              <a:buNone/>
            </a:pPr>
            <a:r>
              <a:rPr lang="en-US" altLang="en-US" sz="782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rPr>
              <a:t>3. Hiện thực hóa nghiên cứu</a:t>
            </a:r>
            <a:endParaRPr lang="en-US" sz="7820">
              <a:solidFill>
                <a:srgbClr val="A86147"/>
              </a:solidFill>
              <a:latin typeface="Fredoka" panose="02000000000000000000"/>
              <a:ea typeface="Fredoka" panose="02000000000000000000"/>
              <a:cs typeface="Fredoka" panose="02000000000000000000"/>
              <a:sym typeface="Fredoka" panose="020000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6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1886441" y="-195663"/>
            <a:ext cx="24667825" cy="12227603"/>
            <a:chOff x="0" y="0"/>
            <a:chExt cx="32890433" cy="16303471"/>
          </a:xfrm>
        </p:grpSpPr>
        <p:sp>
          <p:nvSpPr>
            <p:cNvPr id="3" name="Freeform 3"/>
            <p:cNvSpPr/>
            <p:nvPr/>
          </p:nvSpPr>
          <p:spPr>
            <a:xfrm>
              <a:off x="2263137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8388596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451405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60" y="0"/>
                  </a:lnTo>
                  <a:lnTo>
                    <a:pt x="6125460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0639515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26764974" y="0"/>
              <a:ext cx="6125459" cy="9795511"/>
            </a:xfrm>
            <a:custGeom>
              <a:avLst/>
              <a:gdLst/>
              <a:ahLst/>
              <a:cxnLst/>
              <a:rect l="l" t="t" r="r" b="b"/>
              <a:pathLst>
                <a:path w="6125459" h="9795511">
                  <a:moveTo>
                    <a:pt x="0" y="0"/>
                  </a:moveTo>
                  <a:lnTo>
                    <a:pt x="6125459" y="0"/>
                  </a:lnTo>
                  <a:lnTo>
                    <a:pt x="6125459" y="9795511"/>
                  </a:lnTo>
                  <a:lnTo>
                    <a:pt x="0" y="97955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9795511"/>
              <a:ext cx="29414511" cy="6507960"/>
            </a:xfrm>
            <a:custGeom>
              <a:avLst/>
              <a:gdLst/>
              <a:ahLst/>
              <a:cxnLst/>
              <a:rect l="l" t="t" r="r" b="b"/>
              <a:pathLst>
                <a:path w="29414511" h="6507960">
                  <a:moveTo>
                    <a:pt x="0" y="0"/>
                  </a:moveTo>
                  <a:lnTo>
                    <a:pt x="29414511" y="0"/>
                  </a:lnTo>
                  <a:lnTo>
                    <a:pt x="29414511" y="6507960"/>
                  </a:lnTo>
                  <a:lnTo>
                    <a:pt x="0" y="650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 rot="0">
            <a:off x="1696720" y="1480185"/>
            <a:ext cx="15248255" cy="8704580"/>
            <a:chOff x="0" y="0"/>
            <a:chExt cx="19905984" cy="9769444"/>
          </a:xfrm>
        </p:grpSpPr>
        <p:grpSp>
          <p:nvGrpSpPr>
            <p:cNvPr id="10" name="Group 10"/>
            <p:cNvGrpSpPr/>
            <p:nvPr/>
          </p:nvGrpSpPr>
          <p:grpSpPr>
            <a:xfrm rot="0">
              <a:off x="0" y="0"/>
              <a:ext cx="19905984" cy="2230411"/>
              <a:chOff x="0" y="0"/>
              <a:chExt cx="3932046" cy="4405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932046" cy="440575"/>
              </a:xfrm>
              <a:custGeom>
                <a:avLst/>
                <a:gdLst/>
                <a:ahLst/>
                <a:cxnLst/>
                <a:rect l="l" t="t" r="r" b="b"/>
                <a:pathLst>
                  <a:path w="3932046" h="440575">
                    <a:moveTo>
                      <a:pt x="26447" y="0"/>
                    </a:moveTo>
                    <a:lnTo>
                      <a:pt x="3905599" y="0"/>
                    </a:lnTo>
                    <a:cubicBezTo>
                      <a:pt x="3912614" y="0"/>
                      <a:pt x="3919340" y="2786"/>
                      <a:pt x="3924300" y="7746"/>
                    </a:cubicBezTo>
                    <a:cubicBezTo>
                      <a:pt x="3929260" y="12706"/>
                      <a:pt x="3932046" y="19433"/>
                      <a:pt x="3932046" y="26447"/>
                    </a:cubicBezTo>
                    <a:lnTo>
                      <a:pt x="3932046" y="414128"/>
                    </a:lnTo>
                    <a:cubicBezTo>
                      <a:pt x="3932046" y="428734"/>
                      <a:pt x="3920205" y="440575"/>
                      <a:pt x="3905599" y="440575"/>
                    </a:cubicBezTo>
                    <a:lnTo>
                      <a:pt x="26447" y="440575"/>
                    </a:lnTo>
                    <a:cubicBezTo>
                      <a:pt x="19433" y="440575"/>
                      <a:pt x="12706" y="437789"/>
                      <a:pt x="7746" y="432829"/>
                    </a:cubicBezTo>
                    <a:cubicBezTo>
                      <a:pt x="2786" y="427869"/>
                      <a:pt x="0" y="421142"/>
                      <a:pt x="0" y="414128"/>
                    </a:cubicBezTo>
                    <a:lnTo>
                      <a:pt x="0" y="26447"/>
                    </a:lnTo>
                    <a:cubicBezTo>
                      <a:pt x="0" y="19433"/>
                      <a:pt x="2786" y="12706"/>
                      <a:pt x="7746" y="7746"/>
                    </a:cubicBezTo>
                    <a:cubicBezTo>
                      <a:pt x="12706" y="2786"/>
                      <a:pt x="19433" y="0"/>
                      <a:pt x="2644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3932046" cy="4786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0">
              <a:off x="0" y="3054572"/>
              <a:ext cx="19905984" cy="6714872"/>
              <a:chOff x="0" y="0"/>
              <a:chExt cx="3932046" cy="132639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932046" cy="1326395"/>
              </a:xfrm>
              <a:custGeom>
                <a:avLst/>
                <a:gdLst/>
                <a:ahLst/>
                <a:cxnLst/>
                <a:rect l="l" t="t" r="r" b="b"/>
                <a:pathLst>
                  <a:path w="3932046" h="1326395">
                    <a:moveTo>
                      <a:pt x="26447" y="0"/>
                    </a:moveTo>
                    <a:lnTo>
                      <a:pt x="3905599" y="0"/>
                    </a:lnTo>
                    <a:cubicBezTo>
                      <a:pt x="3912614" y="0"/>
                      <a:pt x="3919340" y="2786"/>
                      <a:pt x="3924300" y="7746"/>
                    </a:cubicBezTo>
                    <a:cubicBezTo>
                      <a:pt x="3929260" y="12706"/>
                      <a:pt x="3932046" y="19433"/>
                      <a:pt x="3932046" y="26447"/>
                    </a:cubicBezTo>
                    <a:lnTo>
                      <a:pt x="3932046" y="1299948"/>
                    </a:lnTo>
                    <a:cubicBezTo>
                      <a:pt x="3932046" y="1314554"/>
                      <a:pt x="3920205" y="1326395"/>
                      <a:pt x="3905599" y="1326395"/>
                    </a:cubicBezTo>
                    <a:lnTo>
                      <a:pt x="26447" y="1326395"/>
                    </a:lnTo>
                    <a:cubicBezTo>
                      <a:pt x="19433" y="1326395"/>
                      <a:pt x="12706" y="1323608"/>
                      <a:pt x="7746" y="1318648"/>
                    </a:cubicBezTo>
                    <a:cubicBezTo>
                      <a:pt x="2786" y="1313689"/>
                      <a:pt x="0" y="1306962"/>
                      <a:pt x="0" y="1299948"/>
                    </a:cubicBezTo>
                    <a:lnTo>
                      <a:pt x="0" y="26447"/>
                    </a:lnTo>
                    <a:cubicBezTo>
                      <a:pt x="0" y="19433"/>
                      <a:pt x="2786" y="12706"/>
                      <a:pt x="7746" y="7746"/>
                    </a:cubicBezTo>
                    <a:cubicBezTo>
                      <a:pt x="12706" y="2786"/>
                      <a:pt x="19433" y="0"/>
                      <a:pt x="2644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3932046" cy="136449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 rot="0">
            <a:off x="1981368" y="2095196"/>
            <a:ext cx="14874240" cy="7836535"/>
            <a:chOff x="-4747260" y="88265"/>
            <a:chExt cx="19832321" cy="10448712"/>
          </a:xfrm>
        </p:grpSpPr>
        <p:sp>
          <p:nvSpPr>
            <p:cNvPr id="17" name="TextBox 17"/>
            <p:cNvSpPr txBox="1"/>
            <p:nvPr/>
          </p:nvSpPr>
          <p:spPr>
            <a:xfrm>
              <a:off x="-4747260" y="3036358"/>
              <a:ext cx="19832321" cy="7500619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 indent="0" algn="just">
                <a:lnSpc>
                  <a:spcPts val="4655"/>
                </a:lnSpc>
                <a:buFont typeface="Arial" panose="020B0604020202020204" pitchFamily="34" charset="0"/>
                <a:buNone/>
              </a:pPr>
              <a:r>
                <a:rPr lang="en-US" altLang="en-US" sz="3325" b="1">
                  <a:solidFill>
                    <a:srgbClr val="3A3C11"/>
                  </a:solidFill>
                  <a:latin typeface="Arial" panose="020B0604020202020204" pitchFamily="34" charset="0"/>
                  <a:ea typeface="ＭＳ Ｐゴシック" panose="020B0600070205080204" charset="-128"/>
                  <a:cs typeface="Arial" panose="020B0604020202020204" pitchFamily="34" charset="0"/>
                  <a:sym typeface="Canva Sans" panose="020B0503030501040103"/>
                </a:rPr>
                <a:t>Các công nghệ sử dụng:</a:t>
              </a:r>
              <a:endParaRPr lang="en-US" altLang="en-US" sz="3325" b="1">
                <a:solidFill>
                  <a:srgbClr val="3A3C11"/>
                </a:solidFill>
                <a:latin typeface="Arial" panose="020B0604020202020204" pitchFamily="34" charset="0"/>
                <a:ea typeface="ＭＳ Ｐゴシック" panose="020B0600070205080204" charset="-128"/>
                <a:cs typeface="Arial" panose="020B0604020202020204" pitchFamily="34" charset="0"/>
                <a:sym typeface="Canva Sans" panose="020B0503030501040103"/>
              </a:endParaRPr>
            </a:p>
            <a:p>
              <a:pPr marL="457200" indent="-457200" algn="just">
                <a:lnSpc>
                  <a:spcPts val="4655"/>
                </a:lnSpc>
                <a:buFont typeface="Arial" panose="020B0604020202020204" pitchFamily="34" charset="0"/>
                <a:buChar char="•"/>
              </a:pP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HTML, CSS, JavaScript: Xây dựng giao diện tương tác frontend.</a:t>
              </a:r>
              <a:endParaRPr lang="en-US" sz="3325">
                <a:solidFill>
                  <a:srgbClr val="3A3C1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57200" indent="-457200" algn="just" fontAlgn="auto">
                <a:lnSpc>
                  <a:spcPts val="4655"/>
                </a:lnSpc>
                <a:buFont typeface="Arial" panose="020B0604020202020204" pitchFamily="34" charset="0"/>
                <a:buChar char="•"/>
              </a:pP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PHP: Ngôn ngữ xử l</a:t>
              </a: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ý</a:t>
              </a: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 server phổ biến, được sử dụng xây dựng backend.</a:t>
              </a:r>
              <a:endParaRPr lang="en-US" altLang="en-US" sz="3325">
                <a:solidFill>
                  <a:srgbClr val="3A3C1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57200" indent="-457200" algn="just" fontAlgn="auto">
                <a:lnSpc>
                  <a:spcPts val="4655"/>
                </a:lnSpc>
                <a:buFont typeface="Arial" panose="020B0604020202020204" pitchFamily="34" charset="0"/>
                <a:buChar char="•"/>
              </a:pP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MongoDB: Cơ sở dữ liệu NoSQL, linh hoạt trong việc quản l</a:t>
              </a: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ý</a:t>
              </a: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 danh mục sách phi cấu trúc.</a:t>
              </a:r>
              <a:endParaRPr lang="en-US" altLang="en-US" sz="3325">
                <a:solidFill>
                  <a:srgbClr val="3A3C1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  <a:p>
              <a:pPr marL="457200" indent="-457200" algn="just" fontAlgn="auto">
                <a:lnSpc>
                  <a:spcPts val="4655"/>
                </a:lnSpc>
                <a:buFont typeface="Arial" panose="020B0604020202020204" pitchFamily="34" charset="0"/>
                <a:buChar char="•"/>
              </a:pP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Docker &amp; Docker Compose: Container hóa ứng dụng, </a:t>
              </a: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đ</a:t>
              </a: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ảm bảo </a:t>
              </a: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đ</a:t>
              </a: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ồng nhất môi tr</a:t>
              </a: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ư</a:t>
              </a:r>
              <a:r>
                <a:rPr lang="en-US" altLang="en-US" sz="3325">
                  <a:solidFill>
                    <a:srgbClr val="3A3C11"/>
                  </a:solidFill>
                  <a:latin typeface="Canva Sans" panose="020B0503030501040103"/>
                  <a:ea typeface="Canva Sans" panose="020B0503030501040103"/>
                  <a:cs typeface="Canva Sans" panose="020B0503030501040103"/>
                  <a:sym typeface="Canva Sans" panose="020B0503030501040103"/>
                </a:rPr>
                <a:t>ờng triển khai.</a:t>
              </a:r>
              <a:endParaRPr lang="en-US" altLang="en-US" sz="3325">
                <a:solidFill>
                  <a:srgbClr val="3A3C11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4682067" y="88265"/>
              <a:ext cx="19607107" cy="98128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indent="0" algn="l">
                <a:lnSpc>
                  <a:spcPts val="2870"/>
                </a:lnSpc>
                <a:buFont typeface="Arial" panose="020B0604020202020204" pitchFamily="34" charset="0"/>
                <a:buNone/>
              </a:pPr>
              <a:endParaRPr lang="en-US" altLang="en-US" sz="7820" b="1">
                <a:solidFill>
                  <a:srgbClr val="A86147"/>
                </a:solidFill>
                <a:latin typeface="Arial" panose="020B0604020202020204" pitchFamily="34" charset="0"/>
                <a:ea typeface="Poppins Medium" panose="00000600000000000000"/>
                <a:cs typeface="Arial" panose="020B0604020202020204" pitchFamily="34" charset="0"/>
                <a:sym typeface="Poppins Medium" panose="00000600000000000000"/>
              </a:endParaRPr>
            </a:p>
            <a:p>
              <a:pPr indent="0" algn="l">
                <a:lnSpc>
                  <a:spcPts val="2870"/>
                </a:lnSpc>
                <a:buFont typeface="Arial" panose="020B0604020202020204" pitchFamily="34" charset="0"/>
                <a:buNone/>
              </a:pPr>
              <a:r>
                <a:rPr lang="en-US" altLang="en-US" sz="7820" b="1">
                  <a:solidFill>
                    <a:srgbClr val="A86147"/>
                  </a:solidFill>
                  <a:latin typeface="Arial" panose="020B0604020202020204" pitchFamily="34" charset="0"/>
                  <a:ea typeface="Poppins Medium" panose="00000600000000000000"/>
                  <a:cs typeface="Arial" panose="020B0604020202020204" pitchFamily="34" charset="0"/>
                  <a:sym typeface="Poppins Medium" panose="00000600000000000000"/>
                </a:rPr>
                <a:t>3. Hiện thực hóa nghiên cứu</a:t>
              </a:r>
              <a:endParaRPr lang="en-US" sz="7820">
                <a:solidFill>
                  <a:srgbClr val="A86147"/>
                </a:solidFill>
                <a:latin typeface="Fredoka" panose="02000000000000000000"/>
                <a:ea typeface="Fredoka" panose="02000000000000000000"/>
                <a:cs typeface="Fredoka" panose="02000000000000000000"/>
                <a:sym typeface="Fredoka" panose="02000000000000000000"/>
              </a:endParaRPr>
            </a:p>
          </p:txBody>
        </p:sp>
      </p:grpSp>
      <p:sp>
        <p:nvSpPr>
          <p:cNvPr id="19" name="Freeform 19"/>
          <p:cNvSpPr/>
          <p:nvPr/>
        </p:nvSpPr>
        <p:spPr>
          <a:xfrm>
            <a:off x="-1447793" y="5600700"/>
            <a:ext cx="3371800" cy="4479445"/>
          </a:xfrm>
          <a:custGeom>
            <a:avLst/>
            <a:gdLst/>
            <a:ahLst/>
            <a:cxnLst/>
            <a:rect l="l" t="t" r="r" b="b"/>
            <a:pathLst>
              <a:path w="3371800" h="4479445">
                <a:moveTo>
                  <a:pt x="0" y="0"/>
                </a:moveTo>
                <a:lnTo>
                  <a:pt x="3371800" y="0"/>
                </a:lnTo>
                <a:lnTo>
                  <a:pt x="3371800" y="4479445"/>
                </a:lnTo>
                <a:lnTo>
                  <a:pt x="0" y="4479445"/>
                </a:lnTo>
                <a:lnTo>
                  <a:pt x="0" y="0"/>
                </a:lnTo>
                <a:close/>
              </a:path>
            </a:pathLst>
          </a:custGeom>
          <a:blipFill>
            <a:blip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4748</Words>
  <Application>WPS Presentation</Application>
  <PresentationFormat>On-screen Show (4:3)</PresentationFormat>
  <Paragraphs>166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SimSun</vt:lpstr>
      <vt:lpstr>Wingdings</vt:lpstr>
      <vt:lpstr>Fredoka</vt:lpstr>
      <vt:lpstr>Canva Sans</vt:lpstr>
      <vt:lpstr>Calibri</vt:lpstr>
      <vt:lpstr>Microsoft YaHei</vt:lpstr>
      <vt:lpstr>Arial Unicode MS</vt:lpstr>
      <vt:lpstr>Calisto MT</vt:lpstr>
      <vt:lpstr>Baskerville Old Face</vt:lpstr>
      <vt:lpstr>Poppins Medium</vt:lpstr>
      <vt:lpstr>Segoe Print</vt:lpstr>
      <vt:lpstr>ＭＳ Ｐゴシック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 P</cp:lastModifiedBy>
  <cp:revision>8</cp:revision>
  <dcterms:created xsi:type="dcterms:W3CDTF">2006-08-16T00:00:00Z</dcterms:created>
  <dcterms:modified xsi:type="dcterms:W3CDTF">2025-12-28T08:40:57Z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8374186EA58B4E2F8650A403D13EB5F8_12</vt:lpwstr>
  </property>
  <property fmtid="{D5CDD505-2E9C-101B-9397-08002B2CF9AE}" pid="3" name="KSOProductBuildVer">
    <vt:lpwstr>1033-12.2.0.23196</vt:lpwstr>
  </property>
</Properties>
</file>